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73" r:id="rId4"/>
    <p:sldId id="258" r:id="rId5"/>
    <p:sldId id="272" r:id="rId6"/>
    <p:sldId id="287" r:id="rId7"/>
    <p:sldId id="259" r:id="rId8"/>
    <p:sldId id="260" r:id="rId9"/>
    <p:sldId id="261" r:id="rId10"/>
    <p:sldId id="262" r:id="rId11"/>
    <p:sldId id="263" r:id="rId12"/>
    <p:sldId id="269" r:id="rId13"/>
    <p:sldId id="270" r:id="rId14"/>
    <p:sldId id="271" r:id="rId15"/>
    <p:sldId id="275" r:id="rId16"/>
    <p:sldId id="276" r:id="rId17"/>
    <p:sldId id="277" r:id="rId18"/>
    <p:sldId id="278" r:id="rId19"/>
    <p:sldId id="279" r:id="rId20"/>
    <p:sldId id="280" r:id="rId21"/>
    <p:sldId id="281" r:id="rId22"/>
    <p:sldId id="282" r:id="rId23"/>
    <p:sldId id="283" r:id="rId24"/>
    <p:sldId id="284" r:id="rId25"/>
    <p:sldId id="264" r:id="rId26"/>
    <p:sldId id="274" r:id="rId27"/>
    <p:sldId id="288" r:id="rId28"/>
    <p:sldId id="285" r:id="rId29"/>
    <p:sldId id="265" r:id="rId30"/>
    <p:sldId id="266" r:id="rId31"/>
    <p:sldId id="26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71" autoAdjust="0"/>
    <p:restoredTop sz="94692" autoAdjust="0"/>
  </p:normalViewPr>
  <p:slideViewPr>
    <p:cSldViewPr snapToGrid="0" snapToObjects="1">
      <p:cViewPr varScale="1">
        <p:scale>
          <a:sx n="84" d="100"/>
          <a:sy n="84" d="100"/>
        </p:scale>
        <p:origin x="-9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 Id="rId2" Type="http://schemas.openxmlformats.org/officeDocument/2006/relationships/image" Target="../media/image6.pict"/><Relationship Id="rId3" Type="http://schemas.openxmlformats.org/officeDocument/2006/relationships/image" Target="../media/image7.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74731F0-635D-E34D-B1A3-6CF7D6AA4C8F}" type="datetimeFigureOut">
              <a:rPr lang="en-US" smtClean="0"/>
              <a:pPr/>
              <a:t>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74731F0-635D-E34D-B1A3-6CF7D6AA4C8F}" type="datetimeFigureOut">
              <a:rPr lang="en-US" smtClean="0"/>
              <a:pPr/>
              <a:t>4/20/15</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37EC217-1AE2-8F49-8DF0-9BEFFCFB1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731F0-635D-E34D-B1A3-6CF7D6AA4C8F}" type="datetimeFigureOut">
              <a:rPr lang="en-US" smtClean="0"/>
              <a:pPr/>
              <a:t>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EC217-1AE2-8F49-8DF0-9BEFFCFB19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B74731F0-635D-E34D-B1A3-6CF7D6AA4C8F}" type="datetimeFigureOut">
              <a:rPr lang="en-US" smtClean="0"/>
              <a:pPr/>
              <a:t>4/20/15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137EC217-1AE2-8F49-8DF0-9BEFFCFB19C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4731F0-635D-E34D-B1A3-6CF7D6AA4C8F}" type="datetimeFigureOut">
              <a:rPr lang="en-US" smtClean="0"/>
              <a:pPr/>
              <a:t>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74731F0-635D-E34D-B1A3-6CF7D6AA4C8F}" type="datetimeFigureOut">
              <a:rPr lang="en-US" smtClean="0"/>
              <a:pPr/>
              <a:t>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4731F0-635D-E34D-B1A3-6CF7D6AA4C8F}" type="datetimeFigureOut">
              <a:rPr lang="en-US" smtClean="0"/>
              <a:pPr/>
              <a:t>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74731F0-635D-E34D-B1A3-6CF7D6AA4C8F}" type="datetimeFigureOut">
              <a:rPr lang="en-US" smtClean="0"/>
              <a:pPr/>
              <a:t>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731F0-635D-E34D-B1A3-6CF7D6AA4C8F}" type="datetimeFigureOut">
              <a:rPr lang="en-US" smtClean="0"/>
              <a:pPr/>
              <a:t>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74731F0-635D-E34D-B1A3-6CF7D6AA4C8F}" type="datetimeFigureOut">
              <a:rPr lang="en-US" smtClean="0"/>
              <a:pPr/>
              <a:t>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EC217-1AE2-8F49-8DF0-9BEFFCFB1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74731F0-635D-E34D-B1A3-6CF7D6AA4C8F}" type="datetimeFigureOut">
              <a:rPr lang="en-US" smtClean="0"/>
              <a:pPr/>
              <a:t>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EC217-1AE2-8F49-8DF0-9BEFFCFB1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4731F0-635D-E34D-B1A3-6CF7D6AA4C8F}" type="datetimeFigureOut">
              <a:rPr lang="en-US" smtClean="0"/>
              <a:pPr/>
              <a:t>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EC217-1AE2-8F49-8DF0-9BEFFCFB19C8}"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B74731F0-635D-E34D-B1A3-6CF7D6AA4C8F}" type="datetimeFigureOut">
              <a:rPr lang="en-US" smtClean="0"/>
              <a:pPr/>
              <a:t>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EC217-1AE2-8F49-8DF0-9BEFFCFB1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74731F0-635D-E34D-B1A3-6CF7D6AA4C8F}" type="datetimeFigureOut">
              <a:rPr lang="en-US" smtClean="0"/>
              <a:pPr/>
              <a:t>4/20/15</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37EC217-1AE2-8F49-8DF0-9BEFFCFB19C8}"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B74731F0-635D-E34D-B1A3-6CF7D6AA4C8F}" type="datetimeFigureOut">
              <a:rPr lang="en-US" smtClean="0"/>
              <a:pPr/>
              <a:t>4/20/15</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137EC217-1AE2-8F49-8DF0-9BEFFCFB19C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yez.org/cases/1851-1900/1895/1895_21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video" Target="file://localhost/Users/jonathanlehman/Desktop/USHI/11.%20Unit%209%20(Domestic%20Upheaval%201950-1990)/4.%20Day%204-%20Background%20to%20Civil%20Rights/Emmett%20Till.mov" TargetMode="External"/><Relationship Id="rId2" Type="http://schemas.openxmlformats.org/officeDocument/2006/relationships/slideLayout" Target="../slideLayouts/slideLayout2.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Macintosh%20HD:Users:jonlehman:Downloads:13-15%20amendments.doc!OLE_LINK1" TargetMode="External"/><Relationship Id="rId4" Type="http://schemas.openxmlformats.org/officeDocument/2006/relationships/oleObject" Target="Macintosh%20HD:Users:jonlehman:Downloads:13-15%20amendments.doc!OLE_LINK2" TargetMode="External"/><Relationship Id="rId5" Type="http://schemas.openxmlformats.org/officeDocument/2006/relationships/oleObject" Target="!OLE_LINK3" TargetMode="External"/><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hyperlink" Target="https://www.youtube.com/watch?v=ALTam2L9Nh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727" y="1918447"/>
            <a:ext cx="8097564" cy="1470025"/>
          </a:xfrm>
        </p:spPr>
        <p:txBody>
          <a:bodyPr/>
          <a:lstStyle/>
          <a:p>
            <a:r>
              <a:rPr lang="en-US" dirty="0" smtClean="0"/>
              <a:t>Background to the </a:t>
            </a:r>
            <a:br>
              <a:rPr lang="en-US" dirty="0" smtClean="0"/>
            </a:br>
            <a:r>
              <a:rPr lang="en-US" dirty="0" smtClean="0"/>
              <a:t>Civil Rights Movement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Black?</a:t>
            </a:r>
            <a:endParaRPr lang="en-US" dirty="0"/>
          </a:p>
        </p:txBody>
      </p:sp>
      <p:sp>
        <p:nvSpPr>
          <p:cNvPr id="3" name="Content Placeholder 2"/>
          <p:cNvSpPr>
            <a:spLocks noGrp="1"/>
          </p:cNvSpPr>
          <p:nvPr>
            <p:ph idx="4294967295"/>
          </p:nvPr>
        </p:nvSpPr>
        <p:spPr>
          <a:xfrm>
            <a:off x="0" y="1467405"/>
            <a:ext cx="9144000" cy="2062095"/>
          </a:xfrm>
        </p:spPr>
        <p:txBody>
          <a:bodyPr>
            <a:normAutofit fontScale="92500" lnSpcReduction="20000"/>
          </a:bodyPr>
          <a:lstStyle/>
          <a:p>
            <a:r>
              <a:rPr lang="en-US" dirty="0" smtClean="0"/>
              <a:t>Jim Crow laws were based on the difference between whites and blacks</a:t>
            </a:r>
          </a:p>
          <a:p>
            <a:r>
              <a:rPr lang="en-US" dirty="0" smtClean="0"/>
              <a:t>Considered black if you had only one great grandparent who was black (1/8 African heritage)</a:t>
            </a:r>
          </a:p>
          <a:p>
            <a:r>
              <a:rPr lang="en-US" dirty="0" smtClean="0"/>
              <a:t>If there was doubt, a person would have to prove heritage - 3 generations back</a:t>
            </a:r>
            <a:endParaRPr lang="en-US" dirty="0"/>
          </a:p>
        </p:txBody>
      </p:sp>
      <p:sp>
        <p:nvSpPr>
          <p:cNvPr id="10274" name="AutoShape 34"/>
          <p:cNvSpPr>
            <a:spLocks noChangeArrowheads="1"/>
          </p:cNvSpPr>
          <p:nvPr/>
        </p:nvSpPr>
        <p:spPr bwMode="auto">
          <a:xfrm>
            <a:off x="11206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5" name="AutoShape 35"/>
          <p:cNvSpPr>
            <a:spLocks noChangeArrowheads="1"/>
          </p:cNvSpPr>
          <p:nvPr/>
        </p:nvSpPr>
        <p:spPr bwMode="auto">
          <a:xfrm>
            <a:off x="18064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6" name="AutoShape 36"/>
          <p:cNvSpPr>
            <a:spLocks noChangeArrowheads="1"/>
          </p:cNvSpPr>
          <p:nvPr/>
        </p:nvSpPr>
        <p:spPr bwMode="auto">
          <a:xfrm>
            <a:off x="27208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7" name="AutoShape 37"/>
          <p:cNvSpPr>
            <a:spLocks noChangeArrowheads="1"/>
          </p:cNvSpPr>
          <p:nvPr/>
        </p:nvSpPr>
        <p:spPr bwMode="auto">
          <a:xfrm>
            <a:off x="34066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8" name="AutoShape 38"/>
          <p:cNvSpPr>
            <a:spLocks noChangeArrowheads="1"/>
          </p:cNvSpPr>
          <p:nvPr/>
        </p:nvSpPr>
        <p:spPr bwMode="auto">
          <a:xfrm>
            <a:off x="47782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9" name="AutoShape 39"/>
          <p:cNvSpPr>
            <a:spLocks noChangeArrowheads="1"/>
          </p:cNvSpPr>
          <p:nvPr/>
        </p:nvSpPr>
        <p:spPr bwMode="auto">
          <a:xfrm>
            <a:off x="54640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0" name="AutoShape 40"/>
          <p:cNvSpPr>
            <a:spLocks noChangeArrowheads="1"/>
          </p:cNvSpPr>
          <p:nvPr/>
        </p:nvSpPr>
        <p:spPr bwMode="auto">
          <a:xfrm>
            <a:off x="63784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1" name="AutoShape 41"/>
          <p:cNvSpPr>
            <a:spLocks noChangeArrowheads="1"/>
          </p:cNvSpPr>
          <p:nvPr/>
        </p:nvSpPr>
        <p:spPr bwMode="auto">
          <a:xfrm>
            <a:off x="70642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2" name="AutoShape 42"/>
          <p:cNvSpPr>
            <a:spLocks noChangeArrowheads="1"/>
          </p:cNvSpPr>
          <p:nvPr/>
        </p:nvSpPr>
        <p:spPr bwMode="auto">
          <a:xfrm>
            <a:off x="13492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3" name="AutoShape 43"/>
          <p:cNvSpPr>
            <a:spLocks noChangeArrowheads="1"/>
          </p:cNvSpPr>
          <p:nvPr/>
        </p:nvSpPr>
        <p:spPr bwMode="auto">
          <a:xfrm>
            <a:off x="31780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4" name="AutoShape 44"/>
          <p:cNvSpPr>
            <a:spLocks noChangeArrowheads="1"/>
          </p:cNvSpPr>
          <p:nvPr/>
        </p:nvSpPr>
        <p:spPr bwMode="auto">
          <a:xfrm>
            <a:off x="50068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5" name="AutoShape 45"/>
          <p:cNvSpPr>
            <a:spLocks noChangeArrowheads="1"/>
          </p:cNvSpPr>
          <p:nvPr/>
        </p:nvSpPr>
        <p:spPr bwMode="auto">
          <a:xfrm>
            <a:off x="68356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6" name="AutoShape 46"/>
          <p:cNvSpPr>
            <a:spLocks noChangeArrowheads="1"/>
          </p:cNvSpPr>
          <p:nvPr/>
        </p:nvSpPr>
        <p:spPr bwMode="auto">
          <a:xfrm>
            <a:off x="2263660" y="53583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7" name="AutoShape 47"/>
          <p:cNvSpPr>
            <a:spLocks noChangeArrowheads="1"/>
          </p:cNvSpPr>
          <p:nvPr/>
        </p:nvSpPr>
        <p:spPr bwMode="auto">
          <a:xfrm>
            <a:off x="5921260" y="53583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8" name="AutoShape 48"/>
          <p:cNvSpPr>
            <a:spLocks noChangeArrowheads="1"/>
          </p:cNvSpPr>
          <p:nvPr/>
        </p:nvSpPr>
        <p:spPr bwMode="auto">
          <a:xfrm>
            <a:off x="3873385" y="6272700"/>
            <a:ext cx="895350"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mbria" pitchFamily="-84" charset="0"/>
                <a:ea typeface="Times New Roman" pitchFamily="-84" charset="0"/>
              </a:rPr>
              <a:t>YOU</a:t>
            </a:r>
          </a:p>
        </p:txBody>
      </p:sp>
      <p:sp>
        <p:nvSpPr>
          <p:cNvPr id="10289" name="Line 49"/>
          <p:cNvSpPr>
            <a:spLocks noChangeShapeType="1"/>
          </p:cNvSpPr>
          <p:nvPr/>
        </p:nvSpPr>
        <p:spPr bwMode="auto">
          <a:xfrm>
            <a:off x="15778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0" name="Line 50"/>
          <p:cNvSpPr>
            <a:spLocks noChangeShapeType="1"/>
          </p:cNvSpPr>
          <p:nvPr/>
        </p:nvSpPr>
        <p:spPr bwMode="auto">
          <a:xfrm>
            <a:off x="31780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1" name="Line 51"/>
          <p:cNvSpPr>
            <a:spLocks noChangeShapeType="1"/>
          </p:cNvSpPr>
          <p:nvPr/>
        </p:nvSpPr>
        <p:spPr bwMode="auto">
          <a:xfrm>
            <a:off x="52354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2" name="Line 52"/>
          <p:cNvSpPr>
            <a:spLocks noChangeShapeType="1"/>
          </p:cNvSpPr>
          <p:nvPr/>
        </p:nvSpPr>
        <p:spPr bwMode="auto">
          <a:xfrm>
            <a:off x="68356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3" name="Line 53"/>
          <p:cNvSpPr>
            <a:spLocks noChangeShapeType="1"/>
          </p:cNvSpPr>
          <p:nvPr/>
        </p:nvSpPr>
        <p:spPr bwMode="auto">
          <a:xfrm>
            <a:off x="1806460" y="4672500"/>
            <a:ext cx="1371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4" name="Line 54"/>
          <p:cNvSpPr>
            <a:spLocks noChangeShapeType="1"/>
          </p:cNvSpPr>
          <p:nvPr/>
        </p:nvSpPr>
        <p:spPr bwMode="auto">
          <a:xfrm>
            <a:off x="5464060" y="4672500"/>
            <a:ext cx="1371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5" name="Line 55"/>
          <p:cNvSpPr>
            <a:spLocks noChangeShapeType="1"/>
          </p:cNvSpPr>
          <p:nvPr/>
        </p:nvSpPr>
        <p:spPr bwMode="auto">
          <a:xfrm>
            <a:off x="2720860" y="5586900"/>
            <a:ext cx="32004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6" name="Line 56"/>
          <p:cNvSpPr>
            <a:spLocks noChangeShapeType="1"/>
          </p:cNvSpPr>
          <p:nvPr/>
        </p:nvSpPr>
        <p:spPr bwMode="auto">
          <a:xfrm>
            <a:off x="2492260" y="46725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7" name="Line 57"/>
          <p:cNvSpPr>
            <a:spLocks noChangeShapeType="1"/>
          </p:cNvSpPr>
          <p:nvPr/>
        </p:nvSpPr>
        <p:spPr bwMode="auto">
          <a:xfrm>
            <a:off x="6149860" y="46725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8" name="Line 58"/>
          <p:cNvSpPr>
            <a:spLocks noChangeShapeType="1"/>
          </p:cNvSpPr>
          <p:nvPr/>
        </p:nvSpPr>
        <p:spPr bwMode="auto">
          <a:xfrm>
            <a:off x="4321060" y="55869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9" name="Line 59"/>
          <p:cNvSpPr>
            <a:spLocks noChangeShapeType="1"/>
          </p:cNvSpPr>
          <p:nvPr/>
        </p:nvSpPr>
        <p:spPr bwMode="auto">
          <a:xfrm>
            <a:off x="15778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0" name="Line 60"/>
          <p:cNvSpPr>
            <a:spLocks noChangeShapeType="1"/>
          </p:cNvSpPr>
          <p:nvPr/>
        </p:nvSpPr>
        <p:spPr bwMode="auto">
          <a:xfrm>
            <a:off x="34066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1" name="Line 61"/>
          <p:cNvSpPr>
            <a:spLocks noChangeShapeType="1"/>
          </p:cNvSpPr>
          <p:nvPr/>
        </p:nvSpPr>
        <p:spPr bwMode="auto">
          <a:xfrm>
            <a:off x="52354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2" name="Line 62"/>
          <p:cNvSpPr>
            <a:spLocks noChangeShapeType="1"/>
          </p:cNvSpPr>
          <p:nvPr/>
        </p:nvSpPr>
        <p:spPr bwMode="auto">
          <a:xfrm>
            <a:off x="70642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3" name="AutoShape 63"/>
          <p:cNvSpPr>
            <a:spLocks noChangeArrowheads="1"/>
          </p:cNvSpPr>
          <p:nvPr/>
        </p:nvSpPr>
        <p:spPr bwMode="auto">
          <a:xfrm>
            <a:off x="6378460" y="5358300"/>
            <a:ext cx="1143000" cy="457200"/>
          </a:xfrm>
          <a:prstGeom prst="leftArrow">
            <a:avLst>
              <a:gd name="adj1" fmla="val 50000"/>
              <a:gd name="adj2" fmla="val 62500"/>
            </a:avLst>
          </a:prstGeom>
          <a:no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mbria" pitchFamily="-84" charset="0"/>
                <a:ea typeface="Times New Roman" pitchFamily="-84" charset="0"/>
              </a:rPr>
              <a:t>Parents</a:t>
            </a:r>
            <a:endParaRPr kumimoji="0" lang="en-US" sz="1100" b="0" i="0" u="none" strike="noStrike" cap="none" normalizeH="0" baseline="0" dirty="0">
              <a:ln>
                <a:noFill/>
              </a:ln>
              <a:solidFill>
                <a:schemeClr val="tx1"/>
              </a:solidFill>
              <a:effectLst/>
              <a:latin typeface="Times New Roman" pitchFamily="-84" charset="0"/>
              <a:ea typeface="Times New Roman" pitchFamily="-84" charset="0"/>
            </a:endParaRPr>
          </a:p>
        </p:txBody>
      </p:sp>
      <p:sp>
        <p:nvSpPr>
          <p:cNvPr id="10304" name="AutoShape 64"/>
          <p:cNvSpPr>
            <a:spLocks noChangeArrowheads="1"/>
          </p:cNvSpPr>
          <p:nvPr/>
        </p:nvSpPr>
        <p:spPr bwMode="auto">
          <a:xfrm>
            <a:off x="7317320" y="4443900"/>
            <a:ext cx="1143000" cy="457200"/>
          </a:xfrm>
          <a:prstGeom prst="leftArrow">
            <a:avLst>
              <a:gd name="adj1" fmla="val 50000"/>
              <a:gd name="adj2" fmla="val 62500"/>
            </a:avLst>
          </a:prstGeom>
          <a:no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ambria" pitchFamily="-84" charset="0"/>
                <a:ea typeface="Times New Roman" pitchFamily="-84" charset="0"/>
              </a:rPr>
              <a:t>Grand Parents</a:t>
            </a:r>
            <a:endParaRPr kumimoji="0" lang="en-US" sz="900" b="0" i="0" u="none" strike="noStrike" cap="none" normalizeH="0" baseline="0">
              <a:ln>
                <a:noFill/>
              </a:ln>
              <a:solidFill>
                <a:schemeClr val="tx1"/>
              </a:solidFill>
              <a:effectLst/>
              <a:latin typeface="Times New Roman" pitchFamily="-84" charset="0"/>
              <a:ea typeface="Times New Roman" pitchFamily="-84" charset="0"/>
            </a:endParaRPr>
          </a:p>
        </p:txBody>
      </p:sp>
      <p:sp>
        <p:nvSpPr>
          <p:cNvPr id="10305" name="AutoShape 65"/>
          <p:cNvSpPr>
            <a:spLocks noChangeArrowheads="1"/>
          </p:cNvSpPr>
          <p:nvPr/>
        </p:nvSpPr>
        <p:spPr bwMode="auto">
          <a:xfrm>
            <a:off x="7544792" y="3529500"/>
            <a:ext cx="1143000" cy="457200"/>
          </a:xfrm>
          <a:prstGeom prst="leftArrow">
            <a:avLst>
              <a:gd name="adj1" fmla="val 50000"/>
              <a:gd name="adj2" fmla="val 62500"/>
            </a:avLst>
          </a:prstGeom>
          <a:no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ambria" pitchFamily="-84" charset="0"/>
                <a:ea typeface="Times New Roman" pitchFamily="-84" charset="0"/>
              </a:rPr>
              <a:t>Great </a:t>
            </a:r>
            <a:r>
              <a:rPr kumimoji="0" lang="en-US" sz="900" b="0" i="0" u="none" strike="noStrike" cap="none" normalizeH="0" baseline="0" dirty="0" err="1">
                <a:ln>
                  <a:noFill/>
                </a:ln>
                <a:solidFill>
                  <a:schemeClr val="tx1"/>
                </a:solidFill>
                <a:effectLst/>
                <a:latin typeface="Cambria" pitchFamily="-84" charset="0"/>
                <a:ea typeface="Times New Roman" pitchFamily="-84" charset="0"/>
              </a:rPr>
              <a:t>Grands</a:t>
            </a:r>
            <a:endParaRPr kumimoji="0" lang="en-US" sz="900" b="0" i="0" u="none" strike="noStrike" cap="none" normalizeH="0" baseline="0" dirty="0">
              <a:ln>
                <a:noFill/>
              </a:ln>
              <a:solidFill>
                <a:schemeClr val="tx1"/>
              </a:solidFill>
              <a:effectLst/>
              <a:latin typeface="Cambria" pitchFamily="-84" charset="0"/>
              <a:ea typeface="Times New Roman" pitchFamily="-8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4" name="Text Placeholder 3"/>
          <p:cNvSpPr>
            <a:spLocks noGrp="1"/>
          </p:cNvSpPr>
          <p:nvPr>
            <p:ph type="body" idx="1"/>
          </p:nvPr>
        </p:nvSpPr>
        <p:spPr>
          <a:xfrm>
            <a:off x="-54601" y="1524000"/>
            <a:ext cx="3566160" cy="838200"/>
          </a:xfrm>
        </p:spPr>
        <p:txBody>
          <a:bodyPr/>
          <a:lstStyle/>
          <a:p>
            <a:r>
              <a:rPr lang="en-US" b="1" dirty="0" smtClean="0"/>
              <a:t>Education</a:t>
            </a:r>
            <a:endParaRPr lang="en-US" b="1" dirty="0"/>
          </a:p>
        </p:txBody>
      </p:sp>
      <p:sp>
        <p:nvSpPr>
          <p:cNvPr id="5" name="Content Placeholder 4"/>
          <p:cNvSpPr>
            <a:spLocks noGrp="1"/>
          </p:cNvSpPr>
          <p:nvPr>
            <p:ph sz="half" idx="2"/>
          </p:nvPr>
        </p:nvSpPr>
        <p:spPr>
          <a:xfrm>
            <a:off x="116003" y="2222954"/>
            <a:ext cx="3125479" cy="3732585"/>
          </a:xfrm>
        </p:spPr>
        <p:txBody>
          <a:bodyPr>
            <a:normAutofit fontScale="92500" lnSpcReduction="10000"/>
          </a:bodyPr>
          <a:lstStyle/>
          <a:p>
            <a:r>
              <a:rPr lang="en-US" dirty="0" smtClean="0"/>
              <a:t>Public schools provided for black children</a:t>
            </a:r>
          </a:p>
          <a:p>
            <a:r>
              <a:rPr lang="en-US" dirty="0" smtClean="0"/>
              <a:t>Lacked books, supplies and other resources</a:t>
            </a:r>
          </a:p>
          <a:p>
            <a:r>
              <a:rPr lang="en-US" dirty="0" smtClean="0"/>
              <a:t>One law said blacks and whites couldn’t use the same textbooks</a:t>
            </a:r>
          </a:p>
          <a:p>
            <a:r>
              <a:rPr lang="en-US" dirty="0" smtClean="0"/>
              <a:t>Another law said bus drivers had to be the same race as the students they drove around</a:t>
            </a:r>
            <a:endParaRPr lang="en-US" dirty="0"/>
          </a:p>
        </p:txBody>
      </p:sp>
      <p:sp>
        <p:nvSpPr>
          <p:cNvPr id="6" name="Text Placeholder 5"/>
          <p:cNvSpPr>
            <a:spLocks noGrp="1"/>
          </p:cNvSpPr>
          <p:nvPr>
            <p:ph type="body" sz="quarter" idx="3"/>
          </p:nvPr>
        </p:nvSpPr>
        <p:spPr>
          <a:xfrm>
            <a:off x="5327559" y="1524000"/>
            <a:ext cx="3566160" cy="838200"/>
          </a:xfrm>
        </p:spPr>
        <p:txBody>
          <a:bodyPr/>
          <a:lstStyle/>
          <a:p>
            <a:r>
              <a:rPr lang="en-US" b="1" dirty="0" smtClean="0"/>
              <a:t>Marriage and Family</a:t>
            </a:r>
            <a:endParaRPr lang="en-US" b="1" dirty="0"/>
          </a:p>
        </p:txBody>
      </p:sp>
      <p:sp>
        <p:nvSpPr>
          <p:cNvPr id="7" name="Content Placeholder 6"/>
          <p:cNvSpPr>
            <a:spLocks noGrp="1"/>
          </p:cNvSpPr>
          <p:nvPr>
            <p:ph sz="quarter" idx="4"/>
          </p:nvPr>
        </p:nvSpPr>
        <p:spPr>
          <a:xfrm>
            <a:off x="5441295" y="2222954"/>
            <a:ext cx="3566160" cy="3732585"/>
          </a:xfrm>
        </p:spPr>
        <p:txBody>
          <a:bodyPr/>
          <a:lstStyle/>
          <a:p>
            <a:r>
              <a:rPr lang="en-US" dirty="0" smtClean="0"/>
              <a:t>Miscegenation: mixing of races</a:t>
            </a:r>
          </a:p>
          <a:p>
            <a:r>
              <a:rPr lang="en-US" dirty="0" smtClean="0"/>
              <a:t>Northern and Southern states had a variety of laws that banned marriages and relationships between blacks and whites</a:t>
            </a:r>
          </a:p>
          <a:p>
            <a:r>
              <a:rPr lang="en-US" dirty="0" smtClean="0"/>
              <a:t>Interracial adoptions banned</a:t>
            </a:r>
            <a:endParaRPr lang="en-US" dirty="0"/>
          </a:p>
        </p:txBody>
      </p:sp>
      <p:pic>
        <p:nvPicPr>
          <p:cNvPr id="8" name="Picture 7"/>
          <p:cNvPicPr>
            <a:picLocks noChangeAspect="1"/>
          </p:cNvPicPr>
          <p:nvPr/>
        </p:nvPicPr>
        <p:blipFill>
          <a:blip r:embed="rId2"/>
          <a:stretch>
            <a:fillRect/>
          </a:stretch>
        </p:blipFill>
        <p:spPr>
          <a:xfrm>
            <a:off x="3241482" y="3617315"/>
            <a:ext cx="2208281" cy="2501323"/>
          </a:xfrm>
          <a:prstGeom prst="rect">
            <a:avLst/>
          </a:prstGeom>
          <a:ln>
            <a:solidFill>
              <a:schemeClr val="bg2">
                <a:alpha val="9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4" name="Text Placeholder 3"/>
          <p:cNvSpPr>
            <a:spLocks noGrp="1"/>
          </p:cNvSpPr>
          <p:nvPr>
            <p:ph type="body" idx="1"/>
          </p:nvPr>
        </p:nvSpPr>
        <p:spPr>
          <a:xfrm>
            <a:off x="-35645" y="1524000"/>
            <a:ext cx="3566160" cy="838200"/>
          </a:xfrm>
        </p:spPr>
        <p:txBody>
          <a:bodyPr/>
          <a:lstStyle/>
          <a:p>
            <a:r>
              <a:rPr lang="en-US" b="1" dirty="0" smtClean="0"/>
              <a:t>Transportation:</a:t>
            </a:r>
            <a:endParaRPr lang="en-US" b="1" dirty="0"/>
          </a:p>
        </p:txBody>
      </p:sp>
      <p:sp>
        <p:nvSpPr>
          <p:cNvPr id="5" name="Content Placeholder 4"/>
          <p:cNvSpPr>
            <a:spLocks noGrp="1"/>
          </p:cNvSpPr>
          <p:nvPr>
            <p:ph sz="half" idx="2"/>
          </p:nvPr>
        </p:nvSpPr>
        <p:spPr>
          <a:xfrm>
            <a:off x="-16689" y="2241912"/>
            <a:ext cx="3315069" cy="3732585"/>
          </a:xfrm>
        </p:spPr>
        <p:txBody>
          <a:bodyPr>
            <a:normAutofit/>
          </a:bodyPr>
          <a:lstStyle/>
          <a:p>
            <a:r>
              <a:rPr lang="en-US" dirty="0" smtClean="0"/>
              <a:t>Blacks required to sit in the back of public buses and train cars</a:t>
            </a:r>
          </a:p>
          <a:p>
            <a:r>
              <a:rPr lang="en-US" dirty="0" smtClean="0"/>
              <a:t>Sometimes they were forced to sit in separate cars altogether</a:t>
            </a:r>
          </a:p>
        </p:txBody>
      </p:sp>
      <p:sp>
        <p:nvSpPr>
          <p:cNvPr id="6" name="Text Placeholder 5"/>
          <p:cNvSpPr>
            <a:spLocks noGrp="1"/>
          </p:cNvSpPr>
          <p:nvPr>
            <p:ph type="body" sz="quarter" idx="3"/>
          </p:nvPr>
        </p:nvSpPr>
        <p:spPr>
          <a:xfrm>
            <a:off x="5555031" y="1524000"/>
            <a:ext cx="3566160" cy="838200"/>
          </a:xfrm>
        </p:spPr>
        <p:txBody>
          <a:bodyPr/>
          <a:lstStyle/>
          <a:p>
            <a:r>
              <a:rPr lang="en-US" b="1" dirty="0" smtClean="0"/>
              <a:t>Voting Rights:</a:t>
            </a:r>
            <a:endParaRPr lang="en-US" b="1" dirty="0"/>
          </a:p>
        </p:txBody>
      </p:sp>
      <p:sp>
        <p:nvSpPr>
          <p:cNvPr id="7" name="Content Placeholder 6"/>
          <p:cNvSpPr>
            <a:spLocks noGrp="1"/>
          </p:cNvSpPr>
          <p:nvPr>
            <p:ph sz="quarter" idx="4"/>
          </p:nvPr>
        </p:nvSpPr>
        <p:spPr>
          <a:xfrm>
            <a:off x="5573987" y="2241912"/>
            <a:ext cx="3566160" cy="3732585"/>
          </a:xfrm>
        </p:spPr>
        <p:txBody>
          <a:bodyPr/>
          <a:lstStyle/>
          <a:p>
            <a:r>
              <a:rPr lang="en-US" dirty="0" smtClean="0"/>
              <a:t>Laws that restricted African American’s right to vote</a:t>
            </a:r>
          </a:p>
          <a:p>
            <a:r>
              <a:rPr lang="en-US" dirty="0" smtClean="0"/>
              <a:t>Even when blacks did vote, many of their ballots were stolen or not counted</a:t>
            </a:r>
          </a:p>
          <a:p>
            <a:r>
              <a:rPr lang="en-US" dirty="0" smtClean="0"/>
              <a:t>KKK intimidated</a:t>
            </a:r>
            <a:br>
              <a:rPr lang="en-US" dirty="0" smtClean="0"/>
            </a:br>
            <a:r>
              <a:rPr lang="en-US" dirty="0" smtClean="0"/>
              <a:t>black voters</a:t>
            </a:r>
            <a:endParaRPr lang="en-US" dirty="0"/>
          </a:p>
        </p:txBody>
      </p:sp>
      <p:pic>
        <p:nvPicPr>
          <p:cNvPr id="8" name="Picture 7"/>
          <p:cNvPicPr>
            <a:picLocks noChangeAspect="1"/>
          </p:cNvPicPr>
          <p:nvPr/>
        </p:nvPicPr>
        <p:blipFill>
          <a:blip r:embed="rId2"/>
          <a:stretch>
            <a:fillRect/>
          </a:stretch>
        </p:blipFill>
        <p:spPr>
          <a:xfrm>
            <a:off x="2969880" y="2976370"/>
            <a:ext cx="2600599" cy="3677835"/>
          </a:xfrm>
          <a:prstGeom prst="rect">
            <a:avLst/>
          </a:prstGeom>
          <a:ln>
            <a:solidFill>
              <a:schemeClr val="bg2">
                <a:alpha val="9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4" name="Text Placeholder 3"/>
          <p:cNvSpPr>
            <a:spLocks noGrp="1"/>
          </p:cNvSpPr>
          <p:nvPr>
            <p:ph type="body" idx="1"/>
          </p:nvPr>
        </p:nvSpPr>
        <p:spPr/>
        <p:txBody>
          <a:bodyPr/>
          <a:lstStyle/>
          <a:p>
            <a:r>
              <a:rPr lang="en-US" b="1" dirty="0" smtClean="0"/>
              <a:t>Public Accommodation:</a:t>
            </a:r>
            <a:endParaRPr lang="en-US" b="1" dirty="0"/>
          </a:p>
        </p:txBody>
      </p:sp>
      <p:sp>
        <p:nvSpPr>
          <p:cNvPr id="5" name="Content Placeholder 4"/>
          <p:cNvSpPr>
            <a:spLocks noGrp="1"/>
          </p:cNvSpPr>
          <p:nvPr>
            <p:ph sz="half" idx="2"/>
          </p:nvPr>
        </p:nvSpPr>
        <p:spPr/>
        <p:txBody>
          <a:bodyPr>
            <a:normAutofit fontScale="92500" lnSpcReduction="10000"/>
          </a:bodyPr>
          <a:lstStyle/>
          <a:p>
            <a:r>
              <a:rPr lang="en-US" dirty="0" smtClean="0"/>
              <a:t>Anything from a restaurant to a prison to a hotel</a:t>
            </a:r>
          </a:p>
          <a:p>
            <a:r>
              <a:rPr lang="en-US" dirty="0" smtClean="0"/>
              <a:t>Laws were written to keep races separate, especially in public spaces</a:t>
            </a:r>
          </a:p>
          <a:p>
            <a:r>
              <a:rPr lang="en-US" dirty="0" smtClean="0"/>
              <a:t>Signs posted to designate which area was for which race</a:t>
            </a:r>
          </a:p>
          <a:p>
            <a:r>
              <a:rPr lang="en-US" dirty="0" smtClean="0"/>
              <a:t>Examples: Separate entrances, drinking fountains, libraries, etc</a:t>
            </a:r>
            <a:endParaRPr lang="en-US" dirty="0"/>
          </a:p>
        </p:txBody>
      </p:sp>
      <p:sp>
        <p:nvSpPr>
          <p:cNvPr id="9" name="Content Placeholder 8"/>
          <p:cNvSpPr>
            <a:spLocks noGrp="1"/>
          </p:cNvSpPr>
          <p:nvPr>
            <p:ph sz="quarter" idx="4"/>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pic>
        <p:nvPicPr>
          <p:cNvPr id="11" name="Picture 10"/>
          <p:cNvPicPr>
            <a:picLocks noChangeAspect="1"/>
          </p:cNvPicPr>
          <p:nvPr/>
        </p:nvPicPr>
        <p:blipFill>
          <a:blip r:embed="rId2"/>
          <a:stretch>
            <a:fillRect/>
          </a:stretch>
        </p:blipFill>
        <p:spPr>
          <a:xfrm>
            <a:off x="5146352" y="1524000"/>
            <a:ext cx="2832100" cy="2832100"/>
          </a:xfrm>
          <a:prstGeom prst="rect">
            <a:avLst/>
          </a:prstGeom>
          <a:ln>
            <a:solidFill>
              <a:schemeClr val="bg2">
                <a:alpha val="90000"/>
              </a:schemeClr>
            </a:solidFill>
          </a:ln>
        </p:spPr>
      </p:pic>
      <p:pic>
        <p:nvPicPr>
          <p:cNvPr id="12" name="Picture 11"/>
          <p:cNvPicPr>
            <a:picLocks noChangeAspect="1"/>
          </p:cNvPicPr>
          <p:nvPr/>
        </p:nvPicPr>
        <p:blipFill>
          <a:blip r:embed="rId3"/>
          <a:stretch>
            <a:fillRect/>
          </a:stretch>
        </p:blipFill>
        <p:spPr>
          <a:xfrm>
            <a:off x="4668566" y="3943232"/>
            <a:ext cx="4028325" cy="2775068"/>
          </a:xfrm>
          <a:prstGeom prst="rect">
            <a:avLst/>
          </a:prstGeom>
          <a:ln>
            <a:solidFill>
              <a:schemeClr val="bg2">
                <a:alpha val="9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0" y="294193"/>
            <a:ext cx="9143999" cy="830997"/>
          </a:xfrm>
          <a:prstGeom prst="rect">
            <a:avLst/>
          </a:prstGeom>
          <a:noFill/>
        </p:spPr>
        <p:txBody>
          <a:bodyPr wrap="square" rtlCol="0">
            <a:spAutoFit/>
          </a:bodyPr>
          <a:lstStyle/>
          <a:p>
            <a:pPr algn="ctr"/>
            <a:r>
              <a:rPr lang="en-US" sz="4800" dirty="0" smtClean="0"/>
              <a:t>ACTIVITY</a:t>
            </a:r>
            <a:endParaRPr lang="en-US" sz="4800" dirty="0"/>
          </a:p>
        </p:txBody>
      </p:sp>
      <p:sp>
        <p:nvSpPr>
          <p:cNvPr id="8" name="TextBox 7"/>
          <p:cNvSpPr txBox="1"/>
          <p:nvPr/>
        </p:nvSpPr>
        <p:spPr>
          <a:xfrm>
            <a:off x="1099460" y="1611417"/>
            <a:ext cx="7411877" cy="3046988"/>
          </a:xfrm>
          <a:prstGeom prst="rect">
            <a:avLst/>
          </a:prstGeom>
          <a:noFill/>
        </p:spPr>
        <p:txBody>
          <a:bodyPr wrap="square" rtlCol="0">
            <a:spAutoFit/>
          </a:bodyPr>
          <a:lstStyle/>
          <a:p>
            <a:pPr algn="ctr"/>
            <a:r>
              <a:rPr lang="en-US" sz="3200" i="1" dirty="0" smtClean="0"/>
              <a:t>You will be shown primary source documents from the Jim Crow era and need to determine which rights are restricted in each document.  Circle the correct category in your notes.  Also, place a star next to the document that shocked you most.</a:t>
            </a:r>
            <a:endParaRPr lang="en-US" sz="32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Tax Receipt</a:t>
            </a:r>
            <a:endParaRPr lang="en-US" dirty="0"/>
          </a:p>
        </p:txBody>
      </p:sp>
      <p:pic>
        <p:nvPicPr>
          <p:cNvPr id="5" name="Picture Placeholder 4" descr="Document1.jpg"/>
          <p:cNvPicPr>
            <a:picLocks noGrp="1" noChangeAspect="1"/>
          </p:cNvPicPr>
          <p:nvPr>
            <p:ph type="pic" idx="1"/>
          </p:nvPr>
        </p:nvPicPr>
        <p:blipFill>
          <a:blip r:embed="rId2"/>
          <a:srcRect l="-5804" r="-5804"/>
          <a:stretch>
            <a:fillRect/>
          </a:stretch>
        </p:blipFill>
        <p:spPr/>
      </p:pic>
      <p:sp>
        <p:nvSpPr>
          <p:cNvPr id="4" name="Text Placeholder 3"/>
          <p:cNvSpPr>
            <a:spLocks noGrp="1"/>
          </p:cNvSpPr>
          <p:nvPr>
            <p:ph type="body" sz="half" idx="2"/>
          </p:nvPr>
        </p:nvSpPr>
        <p:spPr/>
        <p:txBody>
          <a:bodyPr/>
          <a:lstStyle/>
          <a:p>
            <a:r>
              <a:rPr lang="en-US" dirty="0" smtClean="0"/>
              <a:t>Louisiana 1918</a:t>
            </a:r>
          </a:p>
          <a:p>
            <a:endParaRPr lang="en-US" dirty="0" smtClean="0"/>
          </a:p>
          <a:p>
            <a:r>
              <a:rPr lang="en-US" b="1" dirty="0" smtClean="0"/>
              <a:t>DOCUMENT 1</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Rex Theatre</a:t>
            </a:r>
            <a:endParaRPr lang="en-US" dirty="0"/>
          </a:p>
        </p:txBody>
      </p:sp>
      <p:pic>
        <p:nvPicPr>
          <p:cNvPr id="5" name="Picture Placeholder 4" descr="Document2"/>
          <p:cNvPicPr>
            <a:picLocks noGrp="1" noChangeAspect="1"/>
          </p:cNvPicPr>
          <p:nvPr>
            <p:ph type="pic" idx="1"/>
          </p:nvPr>
        </p:nvPicPr>
        <p:blipFill>
          <a:blip r:embed="rId2"/>
          <a:srcRect l="-40554" r="-40554"/>
          <a:stretch>
            <a:fillRect/>
          </a:stretch>
        </p:blipFill>
        <p:spPr/>
      </p:pic>
      <p:sp>
        <p:nvSpPr>
          <p:cNvPr id="4" name="Text Placeholder 3"/>
          <p:cNvSpPr>
            <a:spLocks noGrp="1"/>
          </p:cNvSpPr>
          <p:nvPr>
            <p:ph type="body" sz="half" idx="2"/>
          </p:nvPr>
        </p:nvSpPr>
        <p:spPr/>
        <p:txBody>
          <a:bodyPr/>
          <a:lstStyle/>
          <a:p>
            <a:r>
              <a:rPr lang="en-US" dirty="0" smtClean="0"/>
              <a:t>Mississippi 1939</a:t>
            </a:r>
          </a:p>
          <a:p>
            <a:endParaRPr lang="en-US" dirty="0" smtClean="0"/>
          </a:p>
          <a:p>
            <a:r>
              <a:rPr lang="en-US" b="1" dirty="0" smtClean="0"/>
              <a:t>DOCUMENT 2</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state Law</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1960</a:t>
            </a:r>
          </a:p>
          <a:p>
            <a:endParaRPr lang="en-US" dirty="0" smtClean="0"/>
          </a:p>
          <a:p>
            <a:r>
              <a:rPr lang="en-US" b="1" dirty="0" smtClean="0"/>
              <a:t>DOCUMENT 3</a:t>
            </a:r>
            <a:endParaRPr lang="en-US" b="1" dirty="0"/>
          </a:p>
        </p:txBody>
      </p:sp>
      <p:sp>
        <p:nvSpPr>
          <p:cNvPr id="5" name="TextBox 4"/>
          <p:cNvSpPr txBox="1"/>
          <p:nvPr/>
        </p:nvSpPr>
        <p:spPr>
          <a:xfrm>
            <a:off x="1042591" y="777272"/>
            <a:ext cx="6975884" cy="2554545"/>
          </a:xfrm>
          <a:prstGeom prst="rect">
            <a:avLst/>
          </a:prstGeom>
          <a:noFill/>
        </p:spPr>
        <p:txBody>
          <a:bodyPr wrap="square" rtlCol="0">
            <a:spAutoFit/>
          </a:bodyPr>
          <a:lstStyle/>
          <a:p>
            <a:r>
              <a:rPr lang="en-US" sz="3200" dirty="0" smtClean="0"/>
              <a:t>“…no athletic team of any school shall engage in any athletic contest of any nature within the state of Virginia with another team on which persons of any other race are members.”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sign</a:t>
            </a:r>
            <a:endParaRPr lang="en-US" dirty="0"/>
          </a:p>
        </p:txBody>
      </p:sp>
      <p:pic>
        <p:nvPicPr>
          <p:cNvPr id="5" name="Picture Placeholder 4" descr="Document4"/>
          <p:cNvPicPr>
            <a:picLocks noGrp="1" noChangeAspect="1"/>
          </p:cNvPicPr>
          <p:nvPr>
            <p:ph type="pic" idx="1"/>
          </p:nvPr>
        </p:nvPicPr>
        <p:blipFill>
          <a:blip r:embed="rId2"/>
          <a:srcRect l="-3046" r="-3046"/>
          <a:stretch>
            <a:fillRect/>
          </a:stretch>
        </p:blipFill>
        <p:spPr/>
      </p:pic>
      <p:sp>
        <p:nvSpPr>
          <p:cNvPr id="4" name="Text Placeholder 3"/>
          <p:cNvSpPr>
            <a:spLocks noGrp="1"/>
          </p:cNvSpPr>
          <p:nvPr>
            <p:ph type="body" sz="half" idx="2"/>
          </p:nvPr>
        </p:nvSpPr>
        <p:spPr/>
        <p:txBody>
          <a:bodyPr/>
          <a:lstStyle/>
          <a:p>
            <a:r>
              <a:rPr lang="en-US" dirty="0" smtClean="0"/>
              <a:t>Alabama 1931</a:t>
            </a:r>
          </a:p>
          <a:p>
            <a:endParaRPr lang="en-US" dirty="0" smtClean="0"/>
          </a:p>
          <a:p>
            <a:r>
              <a:rPr lang="en-US" b="1" dirty="0" smtClean="0"/>
              <a:t>DOCUMENT 4</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Tennessee Law</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1873</a:t>
            </a:r>
          </a:p>
          <a:p>
            <a:endParaRPr lang="en-US" dirty="0" smtClean="0"/>
          </a:p>
          <a:p>
            <a:r>
              <a:rPr lang="en-US" b="1" dirty="0" smtClean="0"/>
              <a:t>DOCUMENT 5</a:t>
            </a:r>
            <a:endParaRPr lang="en-US" b="1" dirty="0"/>
          </a:p>
        </p:txBody>
      </p:sp>
      <p:sp>
        <p:nvSpPr>
          <p:cNvPr id="5" name="TextBox 4"/>
          <p:cNvSpPr txBox="1"/>
          <p:nvPr/>
        </p:nvSpPr>
        <p:spPr>
          <a:xfrm>
            <a:off x="1042591" y="777272"/>
            <a:ext cx="6975884" cy="2554545"/>
          </a:xfrm>
          <a:prstGeom prst="rect">
            <a:avLst/>
          </a:prstGeom>
          <a:noFill/>
        </p:spPr>
        <p:txBody>
          <a:bodyPr wrap="square" rtlCol="0">
            <a:spAutoFit/>
          </a:bodyPr>
          <a:lstStyle/>
          <a:p>
            <a:r>
              <a:rPr lang="en-US" sz="3200" dirty="0" smtClean="0"/>
              <a:t>“White and colored persons shall not be taught in the same school, but in separate schools under the same general regulations as to management, usefulness and efficiency.”</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idx="1"/>
          </p:nvPr>
        </p:nvSpPr>
        <p:spPr/>
        <p:txBody>
          <a:bodyPr/>
          <a:lstStyle/>
          <a:p>
            <a:r>
              <a:rPr lang="en-US" dirty="0" smtClean="0"/>
              <a:t>Issued by President Abraham Lincoln on January 1, 1863</a:t>
            </a:r>
          </a:p>
          <a:p>
            <a:r>
              <a:rPr lang="en-US" dirty="0" smtClean="0"/>
              <a:t>Proclaimed freedom to all slaves that lived in rebellion states (3.1 million slaves)</a:t>
            </a:r>
          </a:p>
          <a:p>
            <a:r>
              <a:rPr lang="en-US" dirty="0" smtClean="0"/>
              <a:t>Became a wartime goal, but did not give slaves citizenship nor outlaw slavery entirely.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segregated bus</a:t>
            </a:r>
            <a:endParaRPr lang="en-US" dirty="0"/>
          </a:p>
        </p:txBody>
      </p:sp>
      <p:pic>
        <p:nvPicPr>
          <p:cNvPr id="5" name="Picture Placeholder 4" descr="Document6"/>
          <p:cNvPicPr>
            <a:picLocks noGrp="1" noChangeAspect="1"/>
          </p:cNvPicPr>
          <p:nvPr>
            <p:ph type="pic" idx="1"/>
          </p:nvPr>
        </p:nvPicPr>
        <p:blipFill>
          <a:blip r:embed="rId2"/>
          <a:srcRect l="-35788" r="-35788"/>
          <a:stretch>
            <a:fillRect/>
          </a:stretch>
        </p:blipFill>
        <p:spPr/>
      </p:pic>
      <p:sp>
        <p:nvSpPr>
          <p:cNvPr id="4" name="Text Placeholder 3"/>
          <p:cNvSpPr>
            <a:spLocks noGrp="1"/>
          </p:cNvSpPr>
          <p:nvPr>
            <p:ph type="body" sz="half" idx="2"/>
          </p:nvPr>
        </p:nvSpPr>
        <p:spPr/>
        <p:txBody>
          <a:bodyPr/>
          <a:lstStyle/>
          <a:p>
            <a:r>
              <a:rPr lang="en-US" dirty="0" smtClean="0"/>
              <a:t>Florida 1950s</a:t>
            </a:r>
          </a:p>
          <a:p>
            <a:endParaRPr lang="en-US" dirty="0" smtClean="0"/>
          </a:p>
          <a:p>
            <a:r>
              <a:rPr lang="en-US" b="1" dirty="0" smtClean="0"/>
              <a:t>DOCUMENT 6</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state law</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1952</a:t>
            </a:r>
          </a:p>
          <a:p>
            <a:endParaRPr lang="en-US" dirty="0" smtClean="0"/>
          </a:p>
          <a:p>
            <a:r>
              <a:rPr lang="en-US" b="1" dirty="0" smtClean="0"/>
              <a:t>DOCUMENT 7</a:t>
            </a:r>
            <a:endParaRPr lang="en-US" b="1" dirty="0"/>
          </a:p>
        </p:txBody>
      </p:sp>
      <p:sp>
        <p:nvSpPr>
          <p:cNvPr id="5" name="TextBox 4"/>
          <p:cNvSpPr txBox="1"/>
          <p:nvPr/>
        </p:nvSpPr>
        <p:spPr>
          <a:xfrm>
            <a:off x="1042591" y="777272"/>
            <a:ext cx="6975884" cy="1077218"/>
          </a:xfrm>
          <a:prstGeom prst="rect">
            <a:avLst/>
          </a:prstGeom>
          <a:noFill/>
        </p:spPr>
        <p:txBody>
          <a:bodyPr wrap="square" rtlCol="0">
            <a:spAutoFit/>
          </a:bodyPr>
          <a:lstStyle/>
          <a:p>
            <a:r>
              <a:rPr lang="en-US" sz="3200" dirty="0" smtClean="0"/>
              <a:t>“Interracial adoptions are forbidden by law.”</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Mississippi state law </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1956</a:t>
            </a:r>
          </a:p>
          <a:p>
            <a:endParaRPr lang="en-US" dirty="0" smtClean="0"/>
          </a:p>
          <a:p>
            <a:r>
              <a:rPr lang="en-US" b="1" dirty="0" smtClean="0"/>
              <a:t>DOCUMENT 8</a:t>
            </a:r>
            <a:endParaRPr lang="en-US" b="1" dirty="0"/>
          </a:p>
        </p:txBody>
      </p:sp>
      <p:sp>
        <p:nvSpPr>
          <p:cNvPr id="5" name="TextBox 4"/>
          <p:cNvSpPr txBox="1"/>
          <p:nvPr/>
        </p:nvSpPr>
        <p:spPr>
          <a:xfrm>
            <a:off x="1042591" y="777272"/>
            <a:ext cx="6975884" cy="1569660"/>
          </a:xfrm>
          <a:prstGeom prst="rect">
            <a:avLst/>
          </a:prstGeom>
          <a:noFill/>
        </p:spPr>
        <p:txBody>
          <a:bodyPr wrap="square" rtlCol="0">
            <a:spAutoFit/>
          </a:bodyPr>
          <a:lstStyle/>
          <a:p>
            <a:r>
              <a:rPr lang="en-US" sz="3200" dirty="0" smtClean="0"/>
              <a:t>“Businesses are allowed to choose their customers and have the </a:t>
            </a:r>
            <a:r>
              <a:rPr lang="en-US" sz="3200" i="1" dirty="0" smtClean="0"/>
              <a:t>right to refuse </a:t>
            </a:r>
            <a:r>
              <a:rPr lang="en-US" sz="3200" dirty="0" smtClean="0"/>
              <a:t>service to any person.”</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constitution</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1901</a:t>
            </a:r>
          </a:p>
          <a:p>
            <a:endParaRPr lang="en-US" dirty="0" smtClean="0"/>
          </a:p>
          <a:p>
            <a:r>
              <a:rPr lang="en-US" b="1" dirty="0" smtClean="0"/>
              <a:t>DOCUMENT 9</a:t>
            </a:r>
            <a:endParaRPr lang="en-US" b="1" dirty="0"/>
          </a:p>
        </p:txBody>
      </p:sp>
      <p:sp>
        <p:nvSpPr>
          <p:cNvPr id="5" name="TextBox 4"/>
          <p:cNvSpPr txBox="1"/>
          <p:nvPr/>
        </p:nvSpPr>
        <p:spPr>
          <a:xfrm>
            <a:off x="1194239" y="777272"/>
            <a:ext cx="6975884" cy="2554545"/>
          </a:xfrm>
          <a:prstGeom prst="rect">
            <a:avLst/>
          </a:prstGeom>
          <a:noFill/>
        </p:spPr>
        <p:txBody>
          <a:bodyPr wrap="square" rtlCol="0">
            <a:spAutoFit/>
          </a:bodyPr>
          <a:lstStyle/>
          <a:p>
            <a:r>
              <a:rPr lang="en-US" sz="3200" dirty="0" smtClean="0"/>
              <a:t>Declared that the legislature could never pass any law allowing “any marriage between any white person and a Negro, or descendant of a Negro.”</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station</a:t>
            </a:r>
            <a:endParaRPr lang="en-US" dirty="0"/>
          </a:p>
        </p:txBody>
      </p:sp>
      <p:pic>
        <p:nvPicPr>
          <p:cNvPr id="5" name="Picture Placeholder 4" descr="Document10"/>
          <p:cNvPicPr>
            <a:picLocks noGrp="1" noChangeAspect="1"/>
          </p:cNvPicPr>
          <p:nvPr>
            <p:ph type="pic" idx="1"/>
          </p:nvPr>
        </p:nvPicPr>
        <p:blipFill>
          <a:blip r:embed="rId2"/>
          <a:srcRect l="-41126" r="-41126"/>
          <a:stretch>
            <a:fillRect/>
          </a:stretch>
        </p:blipFill>
        <p:spPr/>
      </p:pic>
      <p:sp>
        <p:nvSpPr>
          <p:cNvPr id="4" name="Text Placeholder 3"/>
          <p:cNvSpPr>
            <a:spLocks noGrp="1"/>
          </p:cNvSpPr>
          <p:nvPr>
            <p:ph type="body" sz="half" idx="2"/>
          </p:nvPr>
        </p:nvSpPr>
        <p:spPr/>
        <p:txBody>
          <a:bodyPr/>
          <a:lstStyle/>
          <a:p>
            <a:r>
              <a:rPr lang="en-US" dirty="0" smtClean="0"/>
              <a:t>Texas 1952</a:t>
            </a:r>
          </a:p>
          <a:p>
            <a:endParaRPr lang="en-US" dirty="0" smtClean="0"/>
          </a:p>
          <a:p>
            <a:r>
              <a:rPr lang="en-US" b="1" dirty="0" smtClean="0"/>
              <a:t>Document 10</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Plessy</a:t>
            </a:r>
            <a:r>
              <a:rPr lang="en-US" dirty="0" smtClean="0"/>
              <a:t> </a:t>
            </a:r>
            <a:r>
              <a:rPr lang="en-US" dirty="0" err="1" smtClean="0"/>
              <a:t>v</a:t>
            </a:r>
            <a:r>
              <a:rPr lang="en-US" dirty="0" smtClean="0"/>
              <a:t>. Ferguson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FACTS OF THE CASE</a:t>
            </a:r>
          </a:p>
          <a:p>
            <a:pPr lvl="1"/>
            <a:r>
              <a:rPr lang="en-US" dirty="0" smtClean="0"/>
              <a:t>State of Louisiana enacted a law that required separate railway cars for blacks and whites</a:t>
            </a:r>
          </a:p>
          <a:p>
            <a:pPr lvl="1"/>
            <a:r>
              <a:rPr lang="en-US" dirty="0" smtClean="0"/>
              <a:t>In 1892, Homer Adolph </a:t>
            </a:r>
            <a:r>
              <a:rPr lang="en-US" dirty="0" err="1" smtClean="0"/>
              <a:t>Plessy</a:t>
            </a:r>
            <a:r>
              <a:rPr lang="en-US" dirty="0" smtClean="0"/>
              <a:t>—who was seven-eighths Caucasian—took a seat in a “whites only” car of a Louisiana train.</a:t>
            </a:r>
          </a:p>
          <a:p>
            <a:pPr lvl="1"/>
            <a:r>
              <a:rPr lang="en-US" dirty="0" smtClean="0"/>
              <a:t>He refused to move to the car reserved for blacks and was arrested.</a:t>
            </a:r>
          </a:p>
          <a:p>
            <a:r>
              <a:rPr lang="en-US" dirty="0" smtClean="0"/>
              <a:t>QUESTION</a:t>
            </a:r>
          </a:p>
          <a:p>
            <a:pPr lvl="1"/>
            <a:r>
              <a:rPr lang="en-US" dirty="0" smtClean="0"/>
              <a:t>Is Louisiana’s law mandating racial segregation on its trains an unconstitutional infringement on both the privileges and immunities and the equal protection clauses of the 14</a:t>
            </a:r>
            <a:r>
              <a:rPr lang="en-US" baseline="30000" dirty="0" smtClean="0"/>
              <a:t>th</a:t>
            </a:r>
            <a:r>
              <a:rPr lang="en-US" dirty="0" smtClean="0"/>
              <a:t> Amendment? </a:t>
            </a:r>
          </a:p>
          <a:p>
            <a:pPr lvl="1">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0" y="294193"/>
            <a:ext cx="9143999" cy="830997"/>
          </a:xfrm>
          <a:prstGeom prst="rect">
            <a:avLst/>
          </a:prstGeom>
          <a:noFill/>
        </p:spPr>
        <p:txBody>
          <a:bodyPr wrap="square" rtlCol="0">
            <a:spAutoFit/>
          </a:bodyPr>
          <a:lstStyle/>
          <a:p>
            <a:pPr algn="ctr"/>
            <a:r>
              <a:rPr lang="en-US" sz="4800" dirty="0" smtClean="0"/>
              <a:t>ACTIVITY</a:t>
            </a:r>
            <a:endParaRPr lang="en-US" sz="4800" dirty="0"/>
          </a:p>
        </p:txBody>
      </p:sp>
      <p:sp>
        <p:nvSpPr>
          <p:cNvPr id="8" name="TextBox 7"/>
          <p:cNvSpPr txBox="1"/>
          <p:nvPr/>
        </p:nvSpPr>
        <p:spPr>
          <a:xfrm>
            <a:off x="1099460" y="1611417"/>
            <a:ext cx="7411877" cy="1077218"/>
          </a:xfrm>
          <a:prstGeom prst="rect">
            <a:avLst/>
          </a:prstGeom>
          <a:noFill/>
        </p:spPr>
        <p:txBody>
          <a:bodyPr wrap="square" rtlCol="0">
            <a:spAutoFit/>
          </a:bodyPr>
          <a:lstStyle/>
          <a:p>
            <a:pPr algn="ctr"/>
            <a:r>
              <a:rPr lang="en-US" sz="3200" i="1" dirty="0" smtClean="0"/>
              <a:t>Put the facts of the case in the right order on your paper.  </a:t>
            </a:r>
            <a:endParaRPr lang="en-US" sz="32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of the Case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AutoNum type="alphaUcPeriod"/>
            </a:pPr>
            <a:r>
              <a:rPr lang="en-US" dirty="0" err="1" smtClean="0"/>
              <a:t>Plessy</a:t>
            </a:r>
            <a:r>
              <a:rPr lang="en-US" dirty="0" smtClean="0"/>
              <a:t> appealed the decision and lost again, but took the case to the Supreme Court in 1896.</a:t>
            </a:r>
          </a:p>
          <a:p>
            <a:pPr marL="457200" indent="-457200">
              <a:buAutoNum type="alphaUcPeriod"/>
            </a:pPr>
            <a:r>
              <a:rPr lang="en-US" dirty="0" smtClean="0"/>
              <a:t>B. Homer </a:t>
            </a:r>
            <a:r>
              <a:rPr lang="en-US" dirty="0" err="1" smtClean="0"/>
              <a:t>Plessy</a:t>
            </a:r>
            <a:r>
              <a:rPr lang="en-US" dirty="0" smtClean="0"/>
              <a:t> bought a first class train ticket and sat down in the ‘white only’ section of the train.</a:t>
            </a:r>
          </a:p>
          <a:p>
            <a:pPr>
              <a:buNone/>
            </a:pPr>
            <a:r>
              <a:rPr lang="en-US" dirty="0" smtClean="0"/>
              <a:t> C. The Supreme Court upheld the previous decisions and said that racial segregation was constitutional if accommodations were equal.  This led to more and more legal segregation all over the US.</a:t>
            </a:r>
          </a:p>
          <a:p>
            <a:pPr>
              <a:buNone/>
            </a:pPr>
            <a:r>
              <a:rPr lang="en-US" dirty="0" smtClean="0"/>
              <a:t> D. </a:t>
            </a:r>
            <a:r>
              <a:rPr lang="en-US" dirty="0" err="1" smtClean="0"/>
              <a:t>Plessy</a:t>
            </a:r>
            <a:r>
              <a:rPr lang="en-US" dirty="0" smtClean="0"/>
              <a:t> was arrested for riding in a ‘whites only’ railroad car, because he was 1/8</a:t>
            </a:r>
            <a:r>
              <a:rPr lang="en-US" baseline="30000" dirty="0" smtClean="0"/>
              <a:t>th</a:t>
            </a:r>
            <a:r>
              <a:rPr lang="en-US" dirty="0" smtClean="0"/>
              <a:t> black.</a:t>
            </a:r>
          </a:p>
          <a:p>
            <a:pPr>
              <a:buNone/>
            </a:pPr>
            <a:r>
              <a:rPr lang="en-US" dirty="0" smtClean="0"/>
              <a:t>E. </a:t>
            </a:r>
            <a:r>
              <a:rPr lang="en-US" dirty="0" err="1" smtClean="0"/>
              <a:t>Plessy</a:t>
            </a:r>
            <a:r>
              <a:rPr lang="en-US" dirty="0" smtClean="0"/>
              <a:t> argued that the Act violated his 13</a:t>
            </a:r>
            <a:r>
              <a:rPr lang="en-US" baseline="30000" dirty="0" smtClean="0"/>
              <a:t>th</a:t>
            </a:r>
            <a:r>
              <a:rPr lang="en-US" dirty="0" smtClean="0"/>
              <a:t> &amp; 14</a:t>
            </a:r>
            <a:r>
              <a:rPr lang="en-US" baseline="30000" dirty="0" smtClean="0"/>
              <a:t>th</a:t>
            </a:r>
            <a:r>
              <a:rPr lang="en-US" dirty="0" smtClean="0"/>
              <a:t> Amendment rights, but he lost in the local court.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Plessy</a:t>
            </a:r>
            <a:r>
              <a:rPr lang="en-US" dirty="0" smtClean="0"/>
              <a:t> </a:t>
            </a:r>
            <a:r>
              <a:rPr lang="en-US" dirty="0" err="1" smtClean="0"/>
              <a:t>v</a:t>
            </a:r>
            <a:r>
              <a:rPr lang="en-US" dirty="0" smtClean="0"/>
              <a:t>. Ferguson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CONCLUSION</a:t>
            </a:r>
          </a:p>
          <a:p>
            <a:pPr lvl="1"/>
            <a:r>
              <a:rPr lang="en-US" dirty="0" smtClean="0"/>
              <a:t>7 votes for Ferguson, 1 vote against</a:t>
            </a:r>
          </a:p>
          <a:p>
            <a:pPr lvl="1"/>
            <a:r>
              <a:rPr lang="en-US" dirty="0" smtClean="0"/>
              <a:t>“The justices based their decision on the separate-but-equal doctrine, that separate facilities for blacks and whites satisfied the Fourteenth Amendment so long as they were equal. . . Justice Brown conceded that the 14</a:t>
            </a:r>
            <a:r>
              <a:rPr lang="en-US" baseline="30000" dirty="0" smtClean="0"/>
              <a:t>th</a:t>
            </a:r>
            <a:r>
              <a:rPr lang="en-US" dirty="0" smtClean="0"/>
              <a:t> amendment intended to establish absolute equality for the races before the law.  But Brown noted that “in the nature of things it could not have been intended to abolish distinctions based upon color, or to enforce social, as distinguished from political equality, or commingling of the two races unsatisfactory to either.” In short, segregation does not in itself constitute unlawful discrimination.”     </a:t>
            </a:r>
            <a:r>
              <a:rPr lang="en-US" dirty="0" smtClean="0">
                <a:hlinkClick r:id="rId2"/>
              </a:rPr>
              <a:t>http://www.oyez.org/cases/1851-1900/1895/1895_210</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Voting</a:t>
            </a:r>
            <a:endParaRPr lang="en-US" dirty="0"/>
          </a:p>
        </p:txBody>
      </p:sp>
      <p:graphicFrame>
        <p:nvGraphicFramePr>
          <p:cNvPr id="5" name="Content Placeholder 4"/>
          <p:cNvGraphicFramePr>
            <a:graphicFrameLocks noGrp="1"/>
          </p:cNvGraphicFramePr>
          <p:nvPr>
            <p:ph idx="1"/>
          </p:nvPr>
        </p:nvGraphicFramePr>
        <p:xfrm>
          <a:off x="779463" y="1573501"/>
          <a:ext cx="7583488" cy="4942839"/>
        </p:xfrm>
        <a:graphic>
          <a:graphicData uri="http://schemas.openxmlformats.org/drawingml/2006/table">
            <a:tbl>
              <a:tblPr firstRow="1" bandRow="1">
                <a:tableStyleId>{5C22544A-7EE6-4342-B048-85BDC9FD1C3A}</a:tableStyleId>
              </a:tblPr>
              <a:tblGrid>
                <a:gridCol w="3791744"/>
                <a:gridCol w="3791744"/>
              </a:tblGrid>
              <a:tr h="370840">
                <a:tc>
                  <a:txBody>
                    <a:bodyPr/>
                    <a:lstStyle/>
                    <a:p>
                      <a:r>
                        <a:rPr lang="en-US" dirty="0" smtClean="0"/>
                        <a:t>Law</a:t>
                      </a:r>
                      <a:endParaRPr lang="en-US" dirty="0"/>
                    </a:p>
                  </a:txBody>
                  <a:tcPr/>
                </a:tc>
                <a:tc>
                  <a:txBody>
                    <a:bodyPr/>
                    <a:lstStyle/>
                    <a:p>
                      <a:r>
                        <a:rPr lang="en-US" dirty="0" smtClean="0"/>
                        <a:t>Description</a:t>
                      </a:r>
                      <a:endParaRPr lang="en-US" dirty="0"/>
                    </a:p>
                  </a:txBody>
                  <a:tcPr/>
                </a:tc>
              </a:tr>
              <a:tr h="370840">
                <a:tc>
                  <a:txBody>
                    <a:bodyPr/>
                    <a:lstStyle/>
                    <a:p>
                      <a:r>
                        <a:rPr lang="en-US" dirty="0" smtClean="0"/>
                        <a:t>White Primary</a:t>
                      </a:r>
                      <a:endParaRPr lang="en-US" dirty="0"/>
                    </a:p>
                  </a:txBody>
                  <a:tcPr/>
                </a:tc>
                <a:tc>
                  <a:txBody>
                    <a:bodyPr/>
                    <a:lstStyle/>
                    <a:p>
                      <a:r>
                        <a:rPr lang="en-US" dirty="0" smtClean="0"/>
                        <a:t>Only white people could vote in the primary</a:t>
                      </a:r>
                      <a:r>
                        <a:rPr lang="en-US" baseline="0" dirty="0" smtClean="0"/>
                        <a:t> party elections, so they decided who would be running in the regular election.</a:t>
                      </a:r>
                      <a:endParaRPr lang="en-US" dirty="0"/>
                    </a:p>
                  </a:txBody>
                  <a:tcPr/>
                </a:tc>
              </a:tr>
              <a:tr h="370840">
                <a:tc>
                  <a:txBody>
                    <a:bodyPr/>
                    <a:lstStyle/>
                    <a:p>
                      <a:r>
                        <a:rPr lang="en-US" dirty="0" smtClean="0"/>
                        <a:t>Grandfather Clause</a:t>
                      </a:r>
                      <a:endParaRPr lang="en-US" dirty="0"/>
                    </a:p>
                  </a:txBody>
                  <a:tcPr/>
                </a:tc>
                <a:tc>
                  <a:txBody>
                    <a:bodyPr/>
                    <a:lstStyle/>
                    <a:p>
                      <a:r>
                        <a:rPr lang="en-US" dirty="0" smtClean="0"/>
                        <a:t>Only those who had grandfathers who could vote </a:t>
                      </a:r>
                      <a:r>
                        <a:rPr lang="en-US" i="1" dirty="0" smtClean="0"/>
                        <a:t>before</a:t>
                      </a:r>
                      <a:r>
                        <a:rPr lang="en-US" dirty="0" smtClean="0"/>
                        <a:t> the Civil War could vote in elections. </a:t>
                      </a:r>
                      <a:endParaRPr lang="en-US" dirty="0"/>
                    </a:p>
                  </a:txBody>
                  <a:tcPr/>
                </a:tc>
              </a:tr>
              <a:tr h="370840">
                <a:tc>
                  <a:txBody>
                    <a:bodyPr/>
                    <a:lstStyle/>
                    <a:p>
                      <a:r>
                        <a:rPr lang="en-US" dirty="0" smtClean="0"/>
                        <a:t>Poll Tests</a:t>
                      </a:r>
                      <a:endParaRPr lang="en-US" dirty="0"/>
                    </a:p>
                  </a:txBody>
                  <a:tcPr/>
                </a:tc>
                <a:tc>
                  <a:txBody>
                    <a:bodyPr/>
                    <a:lstStyle/>
                    <a:p>
                      <a:r>
                        <a:rPr lang="en-US" dirty="0" smtClean="0"/>
                        <a:t>Citizens had to pass reading and logic questions that the pool worker ‘graded’.  If you were white, you usually passed.</a:t>
                      </a:r>
                      <a:endParaRPr lang="en-US" dirty="0"/>
                    </a:p>
                  </a:txBody>
                  <a:tcPr/>
                </a:tc>
              </a:tr>
              <a:tr h="370840">
                <a:tc>
                  <a:txBody>
                    <a:bodyPr/>
                    <a:lstStyle/>
                    <a:p>
                      <a:r>
                        <a:rPr lang="en-US" dirty="0" smtClean="0"/>
                        <a:t>Poll Taxes</a:t>
                      </a:r>
                      <a:endParaRPr lang="en-US" dirty="0"/>
                    </a:p>
                  </a:txBody>
                  <a:tcPr/>
                </a:tc>
                <a:tc>
                  <a:txBody>
                    <a:bodyPr/>
                    <a:lstStyle/>
                    <a:p>
                      <a:r>
                        <a:rPr lang="en-US" dirty="0" smtClean="0"/>
                        <a:t>Citizens had to pay a fee to the poll worker before they could vote.</a:t>
                      </a:r>
                      <a:endParaRPr lang="en-US" dirty="0"/>
                    </a:p>
                  </a:txBody>
                  <a:tcPr/>
                </a:tc>
              </a:tr>
              <a:tr h="370840">
                <a:tc>
                  <a:txBody>
                    <a:bodyPr/>
                    <a:lstStyle/>
                    <a:p>
                      <a:r>
                        <a:rPr lang="en-US" dirty="0" smtClean="0"/>
                        <a:t>Intimidation</a:t>
                      </a:r>
                      <a:r>
                        <a:rPr lang="en-US" baseline="0" dirty="0" smtClean="0"/>
                        <a:t> &amp; Violence</a:t>
                      </a:r>
                      <a:endParaRPr lang="en-US" dirty="0"/>
                    </a:p>
                  </a:txBody>
                  <a:tcPr/>
                </a:tc>
                <a:tc>
                  <a:txBody>
                    <a:bodyPr/>
                    <a:lstStyle/>
                    <a:p>
                      <a:r>
                        <a:rPr lang="en-US" dirty="0" smtClean="0"/>
                        <a:t>KKK members would intimidate voters.</a:t>
                      </a: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1083" y="2392593"/>
            <a:ext cx="7712805" cy="2677656"/>
          </a:xfrm>
          <a:prstGeom prst="rect">
            <a:avLst/>
          </a:prstGeom>
          <a:noFill/>
        </p:spPr>
        <p:txBody>
          <a:bodyPr wrap="square" rtlCol="0">
            <a:spAutoFit/>
          </a:bodyPr>
          <a:lstStyle/>
          <a:p>
            <a:pPr algn="ctr"/>
            <a:r>
              <a:rPr lang="en-US" sz="2400" dirty="0" smtClean="0"/>
              <a:t>"And by virtue of the power, and for the purpose aforesaid, I do order and declare that all persons held as slaves within said designated States, and parts of States, are, and henceforward shall be free; and that the Executive government of the United States, including the military and naval authorities thereof, will recognize and maintain the freedom of said persons. "</a:t>
            </a:r>
            <a:endParaRPr lang="en-US" sz="2400" dirty="0"/>
          </a:p>
        </p:txBody>
      </p:sp>
      <p:sp>
        <p:nvSpPr>
          <p:cNvPr id="5" name="TextBox 4"/>
          <p:cNvSpPr txBox="1"/>
          <p:nvPr/>
        </p:nvSpPr>
        <p:spPr>
          <a:xfrm>
            <a:off x="681083" y="1125190"/>
            <a:ext cx="7712805" cy="646331"/>
          </a:xfrm>
          <a:prstGeom prst="rect">
            <a:avLst/>
          </a:prstGeom>
          <a:noFill/>
        </p:spPr>
        <p:txBody>
          <a:bodyPr wrap="square" rtlCol="0">
            <a:spAutoFit/>
          </a:bodyPr>
          <a:lstStyle/>
          <a:p>
            <a:r>
              <a:rPr lang="en-US" i="1" dirty="0" smtClean="0"/>
              <a:t>After reading through the excerpt from the Emancipation Proclamation, what do you think this decree affected the Civil Rights Movement?  </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Murder of </a:t>
            </a:r>
            <a:br>
              <a:rPr lang="en-US" dirty="0" smtClean="0"/>
            </a:br>
            <a:r>
              <a:rPr lang="en-US" dirty="0" smtClean="0"/>
              <a:t>Emmitt Till</a:t>
            </a:r>
            <a:endParaRPr lang="en-US" dirty="0"/>
          </a:p>
        </p:txBody>
      </p:sp>
      <p:pic>
        <p:nvPicPr>
          <p:cNvPr id="6" name="Emmett Till.mov">
            <a:hlinkClick r:id="" action="ppaction://media"/>
          </p:cNvPr>
          <p:cNvPicPr/>
          <p:nvPr>
            <p:ph idx="1"/>
            <a:videoFile r:link="rId1"/>
          </p:nvPr>
        </p:nvPicPr>
        <p:blipFill>
          <a:blip r:embed="rId3"/>
          <a:stretch>
            <a:fillRect/>
          </a:stretch>
        </p:blipFill>
        <p:spPr>
          <a:xfrm>
            <a:off x="925825" y="1430390"/>
            <a:ext cx="7187866" cy="53909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Jim Crow</a:t>
            </a:r>
            <a:endParaRPr lang="en-US" dirty="0"/>
          </a:p>
        </p:txBody>
      </p:sp>
      <p:sp>
        <p:nvSpPr>
          <p:cNvPr id="3" name="Content Placeholder 2"/>
          <p:cNvSpPr>
            <a:spLocks noGrp="1"/>
          </p:cNvSpPr>
          <p:nvPr>
            <p:ph idx="1"/>
          </p:nvPr>
        </p:nvSpPr>
        <p:spPr/>
        <p:txBody>
          <a:bodyPr/>
          <a:lstStyle/>
          <a:p>
            <a:r>
              <a:rPr lang="en-US" dirty="0" smtClean="0"/>
              <a:t>Resistance took many forms throughout the nation and over the years</a:t>
            </a:r>
          </a:p>
          <a:p>
            <a:r>
              <a:rPr lang="en-US" dirty="0" smtClean="0"/>
              <a:t>People agreed that Jim Crow laws were unfair, but disagreed about how to best deal with the problem.</a:t>
            </a:r>
          </a:p>
          <a:p>
            <a:r>
              <a:rPr lang="en-US" dirty="0" smtClean="0"/>
              <a:t>Book T. Washington = focus on hard work and create community support groups/if blacks earn respect, whites will give it</a:t>
            </a:r>
          </a:p>
          <a:p>
            <a:r>
              <a:rPr lang="en-US" dirty="0" smtClean="0"/>
              <a:t>W.E.B. Du Bois = Only way blacks can get rights is through protest and activism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Amendments</a:t>
            </a:r>
            <a:endParaRPr lang="en-US" dirty="0"/>
          </a:p>
        </p:txBody>
      </p:sp>
      <p:sp>
        <p:nvSpPr>
          <p:cNvPr id="3" name="Content Placeholder 2"/>
          <p:cNvSpPr>
            <a:spLocks noGrp="1"/>
          </p:cNvSpPr>
          <p:nvPr>
            <p:ph idx="1"/>
          </p:nvPr>
        </p:nvSpPr>
        <p:spPr/>
        <p:txBody>
          <a:bodyPr/>
          <a:lstStyle/>
          <a:p>
            <a:r>
              <a:rPr lang="en-US" dirty="0" smtClean="0"/>
              <a:t>Amendments passed during the years directly following the Civil War</a:t>
            </a:r>
          </a:p>
          <a:p>
            <a:r>
              <a:rPr lang="en-US" dirty="0" smtClean="0"/>
              <a:t>These amendments were to help unify the nation together, guarantee freedom and prevent discrimination for all people, including former slaves.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099460" y="1611417"/>
            <a:ext cx="7411877" cy="1569660"/>
          </a:xfrm>
          <a:prstGeom prst="rect">
            <a:avLst/>
          </a:prstGeom>
          <a:noFill/>
        </p:spPr>
        <p:txBody>
          <a:bodyPr wrap="square" rtlCol="0">
            <a:spAutoFit/>
          </a:bodyPr>
          <a:lstStyle/>
          <a:p>
            <a:pPr algn="ctr"/>
            <a:r>
              <a:rPr lang="en-US" sz="3200" i="1" dirty="0" smtClean="0"/>
              <a:t>Read through each of the Reconstruction Amendments, summarize the amendments in your notes.</a:t>
            </a:r>
            <a:endParaRPr lang="en-US" sz="32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1524" y="0"/>
            <a:ext cx="8187410" cy="738664"/>
          </a:xfrm>
          <a:prstGeom prst="rect">
            <a:avLst/>
          </a:prstGeom>
          <a:noFill/>
        </p:spPr>
        <p:txBody>
          <a:bodyPr wrap="square" rtlCol="0">
            <a:spAutoFit/>
          </a:bodyPr>
          <a:lstStyle/>
          <a:p>
            <a:pPr algn="ctr"/>
            <a:r>
              <a:rPr lang="en-US" sz="2400" b="1" dirty="0" smtClean="0"/>
              <a:t>Reconstruction Amendments</a:t>
            </a:r>
          </a:p>
          <a:p>
            <a:endParaRPr lang="en-US" dirty="0"/>
          </a:p>
        </p:txBody>
      </p:sp>
      <p:graphicFrame>
        <p:nvGraphicFramePr>
          <p:cNvPr id="47107" name="Object 3"/>
          <p:cNvGraphicFramePr>
            <a:graphicFrameLocks noChangeAspect="1"/>
          </p:cNvGraphicFramePr>
          <p:nvPr/>
        </p:nvGraphicFramePr>
        <p:xfrm>
          <a:off x="241445" y="738664"/>
          <a:ext cx="7494822" cy="1587500"/>
        </p:xfrm>
        <a:graphic>
          <a:graphicData uri="http://schemas.openxmlformats.org/presentationml/2006/ole">
            <p:oleObj spid="_x0000_s47107" name="Document" r:id="rId3" imgW="5486400" imgH="1587500" progId="Word.Document.12">
              <p:link updateAutomatic="1"/>
            </p:oleObj>
          </a:graphicData>
        </a:graphic>
      </p:graphicFrame>
      <p:graphicFrame>
        <p:nvGraphicFramePr>
          <p:cNvPr id="47108" name="Object 4"/>
          <p:cNvGraphicFramePr>
            <a:graphicFrameLocks noChangeAspect="1"/>
          </p:cNvGraphicFramePr>
          <p:nvPr/>
        </p:nvGraphicFramePr>
        <p:xfrm>
          <a:off x="241445" y="2635250"/>
          <a:ext cx="7494822" cy="1587500"/>
        </p:xfrm>
        <a:graphic>
          <a:graphicData uri="http://schemas.openxmlformats.org/presentationml/2006/ole">
            <p:oleObj spid="_x0000_s47108" name="Document" r:id="rId4" imgW="5486400" imgH="1587500" progId="Word.Document.12">
              <p:link updateAutomatic="1"/>
            </p:oleObj>
          </a:graphicData>
        </a:graphic>
      </p:graphicFrame>
      <p:graphicFrame>
        <p:nvGraphicFramePr>
          <p:cNvPr id="47109" name="Object 5"/>
          <p:cNvGraphicFramePr>
            <a:graphicFrameLocks noChangeAspect="1"/>
          </p:cNvGraphicFramePr>
          <p:nvPr/>
        </p:nvGraphicFramePr>
        <p:xfrm>
          <a:off x="241445" y="4583717"/>
          <a:ext cx="7494822" cy="1231900"/>
        </p:xfrm>
        <a:graphic>
          <a:graphicData uri="http://schemas.openxmlformats.org/presentationml/2006/ole">
            <p:oleObj spid="_x0000_s47109" name="Document" r:id="rId5" imgW="5486400" imgH="1231900" progId="Word.Document.12">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Reconstruction</a:t>
            </a:r>
            <a:endParaRPr lang="en-US" dirty="0"/>
          </a:p>
        </p:txBody>
      </p:sp>
      <p:sp>
        <p:nvSpPr>
          <p:cNvPr id="3" name="Content Placeholder 2"/>
          <p:cNvSpPr>
            <a:spLocks noGrp="1"/>
          </p:cNvSpPr>
          <p:nvPr>
            <p:ph idx="1"/>
          </p:nvPr>
        </p:nvSpPr>
        <p:spPr/>
        <p:txBody>
          <a:bodyPr/>
          <a:lstStyle/>
          <a:p>
            <a:r>
              <a:rPr lang="en-US" dirty="0" smtClean="0"/>
              <a:t>In 1877, Rutherford B. Hayes became President and ended Reconstruction</a:t>
            </a:r>
          </a:p>
          <a:p>
            <a:r>
              <a:rPr lang="en-US" dirty="0" smtClean="0"/>
              <a:t>Now there was no one to enforce the new laws/amendments; no one to punish those who treated blacks unfairly</a:t>
            </a:r>
          </a:p>
          <a:p>
            <a:r>
              <a:rPr lang="en-US" dirty="0" smtClean="0"/>
              <a:t>People worked to undermine efforts of equality</a:t>
            </a:r>
          </a:p>
          <a:p>
            <a:r>
              <a:rPr lang="en-US" dirty="0" smtClean="0"/>
              <a:t>Black codes and Jim Crow laws created legal forms of segregation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Jim Crow?</a:t>
            </a:r>
            <a:endParaRPr lang="en-US" dirty="0"/>
          </a:p>
        </p:txBody>
      </p:sp>
      <p:sp>
        <p:nvSpPr>
          <p:cNvPr id="3" name="Content Placeholder 2"/>
          <p:cNvSpPr>
            <a:spLocks noGrp="1"/>
          </p:cNvSpPr>
          <p:nvPr>
            <p:ph idx="1"/>
          </p:nvPr>
        </p:nvSpPr>
        <p:spPr/>
        <p:txBody>
          <a:bodyPr/>
          <a:lstStyle/>
          <a:p>
            <a:r>
              <a:rPr lang="en-US" b="1" dirty="0" smtClean="0"/>
              <a:t>Daddy Rice</a:t>
            </a:r>
          </a:p>
          <a:p>
            <a:pPr lvl="1"/>
            <a:r>
              <a:rPr lang="en-US" dirty="0" smtClean="0"/>
              <a:t>White actor</a:t>
            </a:r>
          </a:p>
          <a:p>
            <a:pPr lvl="1"/>
            <a:r>
              <a:rPr lang="en-US" dirty="0" smtClean="0"/>
              <a:t>Covered his face with charcoal and then sing and dance in a silly way</a:t>
            </a:r>
          </a:p>
          <a:p>
            <a:pPr lvl="1"/>
            <a:r>
              <a:rPr lang="en-US" dirty="0" smtClean="0"/>
              <a:t>Characters name was Jim Crow</a:t>
            </a:r>
          </a:p>
          <a:p>
            <a:pPr lvl="1"/>
            <a:r>
              <a:rPr lang="en-US" dirty="0" smtClean="0"/>
              <a:t>People began to use Jim Crow as a way to describe Black People  </a:t>
            </a:r>
          </a:p>
          <a:p>
            <a:pPr lvl="1">
              <a:buNone/>
            </a:pPr>
            <a:r>
              <a:rPr lang="en-US" dirty="0" smtClean="0">
                <a:hlinkClick r:id="rId2"/>
              </a:rPr>
              <a:t>https://www.youtube.com/watch?v=ALTam2L9NhE</a:t>
            </a:r>
            <a:r>
              <a:rPr lang="en-US" dirty="0" smtClean="0"/>
              <a:t> </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131148" y="1956146"/>
            <a:ext cx="2730500" cy="2971800"/>
          </a:xfrm>
          <a:prstGeom prst="rect">
            <a:avLst/>
          </a:prstGeom>
          <a:ln>
            <a:solidFill>
              <a:schemeClr val="bg2">
                <a:alpha val="90000"/>
              </a:schemeClr>
            </a:solidFill>
          </a:ln>
        </p:spPr>
      </p:pic>
      <p:pic>
        <p:nvPicPr>
          <p:cNvPr id="6" name="Picture 5"/>
          <p:cNvPicPr>
            <a:picLocks noChangeAspect="1"/>
          </p:cNvPicPr>
          <p:nvPr/>
        </p:nvPicPr>
        <p:blipFill>
          <a:blip r:embed="rId4"/>
          <a:stretch>
            <a:fillRect/>
          </a:stretch>
        </p:blipFill>
        <p:spPr>
          <a:xfrm>
            <a:off x="2030876" y="3291642"/>
            <a:ext cx="2460752" cy="3386356"/>
          </a:xfrm>
          <a:prstGeom prst="rect">
            <a:avLst/>
          </a:prstGeom>
          <a:ln>
            <a:solidFill>
              <a:schemeClr val="bg2">
                <a:alpha val="9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6733"/>
            <a:ext cx="3962400" cy="1690221"/>
          </a:xfrm>
        </p:spPr>
        <p:txBody>
          <a:bodyPr>
            <a:normAutofit/>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r>
              <a:rPr lang="en-US" smtClean="0"/>
              <a:t>Jim Crow Laws were found all over the South (and even in many Northern states)</a:t>
            </a:r>
          </a:p>
          <a:p>
            <a:r>
              <a:rPr lang="en-US" smtClean="0"/>
              <a:t>Limits on who people could marry, adopt, or where they could attend school</a:t>
            </a:r>
          </a:p>
          <a:p>
            <a:r>
              <a:rPr lang="en-US" smtClean="0"/>
              <a:t>Segregation of public accommodations as well</a:t>
            </a:r>
            <a:endParaRPr lang="en-US" dirty="0"/>
          </a:p>
        </p:txBody>
      </p:sp>
      <p:sp>
        <p:nvSpPr>
          <p:cNvPr id="10" name="Text Placeholder 9"/>
          <p:cNvSpPr>
            <a:spLocks noGrp="1"/>
          </p:cNvSpPr>
          <p:nvPr>
            <p:ph type="body" sz="half" idx="2"/>
          </p:nvPr>
        </p:nvSpPr>
        <p:spPr/>
        <p:txBody>
          <a:bodyPr/>
          <a:lstStyle/>
          <a:p>
            <a:endParaRPr lang="en-US"/>
          </a:p>
        </p:txBody>
      </p:sp>
      <p:pic>
        <p:nvPicPr>
          <p:cNvPr id="15" name="Picture 14"/>
          <p:cNvPicPr>
            <a:picLocks noChangeAspect="1"/>
          </p:cNvPicPr>
          <p:nvPr/>
        </p:nvPicPr>
        <p:blipFill>
          <a:blip r:embed="rId2"/>
          <a:stretch>
            <a:fillRect/>
          </a:stretch>
        </p:blipFill>
        <p:spPr>
          <a:xfrm>
            <a:off x="0" y="1413488"/>
            <a:ext cx="4041781" cy="2624533"/>
          </a:xfrm>
          <a:prstGeom prst="rect">
            <a:avLst/>
          </a:prstGeom>
          <a:ln>
            <a:solidFill>
              <a:schemeClr val="bg2">
                <a:alpha val="90000"/>
              </a:schemeClr>
            </a:solidFill>
          </a:ln>
        </p:spPr>
      </p:pic>
      <p:pic>
        <p:nvPicPr>
          <p:cNvPr id="12" name="Picture 11"/>
          <p:cNvPicPr>
            <a:picLocks noChangeAspect="1"/>
          </p:cNvPicPr>
          <p:nvPr/>
        </p:nvPicPr>
        <p:blipFill>
          <a:blip r:embed="rId3"/>
          <a:stretch>
            <a:fillRect/>
          </a:stretch>
        </p:blipFill>
        <p:spPr>
          <a:xfrm>
            <a:off x="2110125" y="3409766"/>
            <a:ext cx="2832100" cy="2324100"/>
          </a:xfrm>
          <a:prstGeom prst="rect">
            <a:avLst/>
          </a:prstGeom>
          <a:ln>
            <a:solidFill>
              <a:schemeClr val="bg2">
                <a:alpha val="90000"/>
              </a:schemeClr>
            </a:solidFill>
          </a:ln>
        </p:spPr>
      </p:pic>
      <p:pic>
        <p:nvPicPr>
          <p:cNvPr id="14" name="Picture 13"/>
          <p:cNvPicPr>
            <a:picLocks noChangeAspect="1"/>
          </p:cNvPicPr>
          <p:nvPr/>
        </p:nvPicPr>
        <p:blipFill>
          <a:blip r:embed="rId4"/>
          <a:stretch>
            <a:fillRect/>
          </a:stretch>
        </p:blipFill>
        <p:spPr>
          <a:xfrm>
            <a:off x="152306" y="3841820"/>
            <a:ext cx="2141395" cy="1203960"/>
          </a:xfrm>
          <a:prstGeom prst="rect">
            <a:avLst/>
          </a:prstGeom>
          <a:ln>
            <a:solidFill>
              <a:schemeClr val="bg2">
                <a:alpha val="90000"/>
              </a:schemeClr>
            </a:solidFill>
          </a:ln>
        </p:spPr>
      </p:pic>
      <p:pic>
        <p:nvPicPr>
          <p:cNvPr id="11" name="Picture 10"/>
          <p:cNvPicPr>
            <a:picLocks noChangeAspect="1"/>
          </p:cNvPicPr>
          <p:nvPr/>
        </p:nvPicPr>
        <p:blipFill>
          <a:blip r:embed="rId5"/>
          <a:stretch>
            <a:fillRect/>
          </a:stretch>
        </p:blipFill>
        <p:spPr>
          <a:xfrm>
            <a:off x="497361" y="4871524"/>
            <a:ext cx="2152010" cy="1942280"/>
          </a:xfrm>
          <a:prstGeom prst="rect">
            <a:avLst/>
          </a:prstGeom>
          <a:ln>
            <a:solidFill>
              <a:schemeClr val="bg2">
                <a:alpha val="90000"/>
              </a:schemeClr>
            </a:solidFill>
          </a:ln>
        </p:spPr>
      </p:pic>
      <p:pic>
        <p:nvPicPr>
          <p:cNvPr id="13" name="Picture 12"/>
          <p:cNvPicPr>
            <a:picLocks noChangeAspect="1"/>
          </p:cNvPicPr>
          <p:nvPr/>
        </p:nvPicPr>
        <p:blipFill>
          <a:blip r:embed="rId6"/>
          <a:stretch>
            <a:fillRect/>
          </a:stretch>
        </p:blipFill>
        <p:spPr>
          <a:xfrm>
            <a:off x="4548492" y="5331571"/>
            <a:ext cx="4561601" cy="1482233"/>
          </a:xfrm>
          <a:prstGeom prst="rect">
            <a:avLst/>
          </a:prstGeom>
          <a:ln>
            <a:solidFill>
              <a:schemeClr val="bg2">
                <a:alpha val="90000"/>
              </a:schemeClr>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2318</TotalTime>
  <Words>1373</Words>
  <Application>Microsoft Macintosh PowerPoint</Application>
  <PresentationFormat>On-screen Show (4:3)</PresentationFormat>
  <Paragraphs>145</Paragraphs>
  <Slides>31</Slides>
  <Notes>0</Notes>
  <HiddenSlides>0</HiddenSlides>
  <MMClips>1</MMClips>
  <ScaleCrop>false</ScaleCrop>
  <HeadingPairs>
    <vt:vector size="6" baseType="variant">
      <vt:variant>
        <vt:lpstr>Design Template</vt:lpstr>
      </vt:variant>
      <vt:variant>
        <vt:i4>1</vt:i4>
      </vt:variant>
      <vt:variant>
        <vt:lpstr>Links</vt:lpstr>
      </vt:variant>
      <vt:variant>
        <vt:i4>3</vt:i4>
      </vt:variant>
      <vt:variant>
        <vt:lpstr>Slide Titles</vt:lpstr>
      </vt:variant>
      <vt:variant>
        <vt:i4>31</vt:i4>
      </vt:variant>
    </vt:vector>
  </HeadingPairs>
  <TitlesOfParts>
    <vt:vector size="35" baseType="lpstr">
      <vt:lpstr>Precedent</vt:lpstr>
      <vt:lpstr>Macintosh HD:Users:jonlehman:Downloads:13-15 amendments.doc!OLE_LINK1</vt:lpstr>
      <vt:lpstr>Macintosh HD:Users:jonlehman:Downloads:13-15 amendments.doc!OLE_LINK2</vt:lpstr>
      <vt:lpstr>!OLE_LINK3</vt:lpstr>
      <vt:lpstr>Background to the  Civil Rights Movement</vt:lpstr>
      <vt:lpstr>Emancipation Proclamation</vt:lpstr>
      <vt:lpstr>Slide 3</vt:lpstr>
      <vt:lpstr>Reconstruction Amendments</vt:lpstr>
      <vt:lpstr>Slide 5</vt:lpstr>
      <vt:lpstr>Slide 6</vt:lpstr>
      <vt:lpstr>End of Reconstruction</vt:lpstr>
      <vt:lpstr>Who was Jim Crow?</vt:lpstr>
      <vt:lpstr>Examples</vt:lpstr>
      <vt:lpstr>Define Black?</vt:lpstr>
      <vt:lpstr>Jim Crow Laws</vt:lpstr>
      <vt:lpstr>Jim Crow Laws</vt:lpstr>
      <vt:lpstr>Jim Crow Laws</vt:lpstr>
      <vt:lpstr>Slide 14</vt:lpstr>
      <vt:lpstr>Poll Tax Receipt</vt:lpstr>
      <vt:lpstr>Rex Theatre</vt:lpstr>
      <vt:lpstr>Virginia state Law</vt:lpstr>
      <vt:lpstr>Entrance sign</vt:lpstr>
      <vt:lpstr>Tennessee Law</vt:lpstr>
      <vt:lpstr>segregated bus</vt:lpstr>
      <vt:lpstr>Missouri state law</vt:lpstr>
      <vt:lpstr>Mississippi state law </vt:lpstr>
      <vt:lpstr>Alabama constitution</vt:lpstr>
      <vt:lpstr>bus station</vt:lpstr>
      <vt:lpstr>Plessy v. Ferguson</vt:lpstr>
      <vt:lpstr>Slide 26</vt:lpstr>
      <vt:lpstr>Facts of the Case</vt:lpstr>
      <vt:lpstr>Plessy v. Ferguson</vt:lpstr>
      <vt:lpstr>Barriers to Voting</vt:lpstr>
      <vt:lpstr>Murder of  Emmitt Till</vt:lpstr>
      <vt:lpstr>Resistance to Jim Crow</vt:lpstr>
    </vt:vector>
  </TitlesOfParts>
  <Company>Alpine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to the  Civil Rights Movement</dc:title>
  <dc:creator>Teacher</dc:creator>
  <cp:lastModifiedBy>Jonathan Lehman</cp:lastModifiedBy>
  <cp:revision>25</cp:revision>
  <dcterms:created xsi:type="dcterms:W3CDTF">2015-04-20T14:48:50Z</dcterms:created>
  <dcterms:modified xsi:type="dcterms:W3CDTF">2015-04-20T19:18:53Z</dcterms:modified>
</cp:coreProperties>
</file>