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8" r:id="rId6"/>
    <p:sldId id="269" r:id="rId7"/>
    <p:sldId id="261" r:id="rId8"/>
    <p:sldId id="267" r:id="rId9"/>
    <p:sldId id="262" r:id="rId10"/>
    <p:sldId id="263" r:id="rId11"/>
    <p:sldId id="264" r:id="rId12"/>
    <p:sldId id="270" r:id="rId13"/>
    <p:sldId id="271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789AF-BA5F-AC48-9C93-8F7DF0D739A5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F5C9C-2AC9-6A48-9F09-26652F5C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53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F5C9C-2AC9-6A48-9F09-26652F5CF7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3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8FC-26CC-AE44-B2EF-36DDB2FA6D1A}" type="datetimeFigureOut">
              <a:rPr lang="en-US" smtClean="0"/>
              <a:pPr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CA1D-BB93-4947-9A14-95BF686BC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8FC-26CC-AE44-B2EF-36DDB2FA6D1A}" type="datetimeFigureOut">
              <a:rPr lang="en-US" smtClean="0"/>
              <a:pPr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CA1D-BB93-4947-9A14-95BF686BC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8FC-26CC-AE44-B2EF-36DDB2FA6D1A}" type="datetimeFigureOut">
              <a:rPr lang="en-US" smtClean="0"/>
              <a:pPr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CA1D-BB93-4947-9A14-95BF686BC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8FC-26CC-AE44-B2EF-36DDB2FA6D1A}" type="datetimeFigureOut">
              <a:rPr lang="en-US" smtClean="0"/>
              <a:pPr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CA1D-BB93-4947-9A14-95BF686BC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8FC-26CC-AE44-B2EF-36DDB2FA6D1A}" type="datetimeFigureOut">
              <a:rPr lang="en-US" smtClean="0"/>
              <a:pPr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CA1D-BB93-4947-9A14-95BF686BC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8FC-26CC-AE44-B2EF-36DDB2FA6D1A}" type="datetimeFigureOut">
              <a:rPr lang="en-US" smtClean="0"/>
              <a:pPr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CA1D-BB93-4947-9A14-95BF686BC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8FC-26CC-AE44-B2EF-36DDB2FA6D1A}" type="datetimeFigureOut">
              <a:rPr lang="en-US" smtClean="0"/>
              <a:pPr/>
              <a:t>11/30/15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CA1D-BB93-4947-9A14-95BF686BC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8FC-26CC-AE44-B2EF-36DDB2FA6D1A}" type="datetimeFigureOut">
              <a:rPr lang="en-US" smtClean="0"/>
              <a:pPr/>
              <a:t>11/30/15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CA1D-BB93-4947-9A14-95BF686BC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8FC-26CC-AE44-B2EF-36DDB2FA6D1A}" type="datetimeFigureOut">
              <a:rPr lang="en-US" smtClean="0"/>
              <a:pPr/>
              <a:t>11/30/15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CA1D-BB93-4947-9A14-95BF686BC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8FC-26CC-AE44-B2EF-36DDB2FA6D1A}" type="datetimeFigureOut">
              <a:rPr lang="en-US" smtClean="0"/>
              <a:pPr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CA1D-BB93-4947-9A14-95BF686BC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8FC-26CC-AE44-B2EF-36DDB2FA6D1A}" type="datetimeFigureOut">
              <a:rPr lang="en-US" smtClean="0"/>
              <a:pPr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CA1D-BB93-4947-9A14-95BF686BC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CE8FC-26CC-AE44-B2EF-36DDB2FA6D1A}" type="datetimeFigureOut">
              <a:rPr lang="en-US" smtClean="0"/>
              <a:pPr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CCA1D-BB93-4947-9A14-95BF686BC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2364"/>
            <a:ext cx="7772400" cy="1470025"/>
          </a:xfrm>
          <a:ln w="381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The Beginnings of WWI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992770"/>
            <a:ext cx="5715000" cy="3975100"/>
          </a:xfrm>
          <a:prstGeom prst="rect">
            <a:avLst/>
          </a:prstGeom>
          <a:ln w="76200"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9600" dirty="0" smtClean="0"/>
              <a:t>I</a:t>
            </a:r>
            <a:r>
              <a:rPr lang="en-US" dirty="0" smtClean="0"/>
              <a:t>-</a:t>
            </a:r>
            <a:r>
              <a:rPr lang="en-US" dirty="0" err="1" smtClean="0"/>
              <a:t>mperialism</a:t>
            </a:r>
            <a:endParaRPr lang="en-US" dirty="0" smtClean="0"/>
          </a:p>
          <a:p>
            <a:pPr>
              <a:buNone/>
            </a:pPr>
            <a:r>
              <a:rPr lang="en-US" sz="2800" dirty="0" smtClean="0"/>
              <a:t>A country can increase its power, influence, and wealth by controlling other nations, governments, or people groups. 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 w="381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MAIN Causes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9600" dirty="0" smtClean="0"/>
              <a:t>N</a:t>
            </a:r>
            <a:r>
              <a:rPr lang="en-US" dirty="0" smtClean="0"/>
              <a:t>-</a:t>
            </a:r>
            <a:r>
              <a:rPr lang="en-US" dirty="0" err="1" smtClean="0"/>
              <a:t>ationalism</a:t>
            </a:r>
            <a:endParaRPr lang="en-US" dirty="0" smtClean="0"/>
          </a:p>
          <a:p>
            <a:pPr>
              <a:buNone/>
            </a:pPr>
            <a:r>
              <a:rPr lang="en-US" sz="2800" dirty="0" smtClean="0"/>
              <a:t>A strong sense of pride in a persons homeland. </a:t>
            </a:r>
          </a:p>
          <a:p>
            <a:pPr>
              <a:buNone/>
            </a:pPr>
            <a:r>
              <a:rPr lang="en-US" sz="2800" dirty="0" smtClean="0"/>
              <a:t>Self-Determination- people who share a common identity should have their own country and government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 w="381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MAIN Causes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Woodrow Wilson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“There’s no chance of progress and reform in an administration in which war plays a principal part” –</a:t>
            </a:r>
            <a:r>
              <a:rPr lang="en-US" i="1" dirty="0" smtClean="0"/>
              <a:t>Woodrow Wilson (campaign speech 1913)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1-05 at 7.34.38 A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" r="-1831" b="-1"/>
          <a:stretch/>
        </p:blipFill>
        <p:spPr>
          <a:xfrm>
            <a:off x="0" y="498970"/>
            <a:ext cx="9144000" cy="5874235"/>
          </a:xfrm>
        </p:spPr>
      </p:pic>
    </p:spTree>
    <p:extLst>
      <p:ext uri="{BB962C8B-B14F-4D97-AF65-F5344CB8AC3E}">
        <p14:creationId xmlns:p14="http://schemas.microsoft.com/office/powerpoint/2010/main" val="128603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lieffen Pl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574" y="1740949"/>
            <a:ext cx="6113227" cy="47921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pperplate"/>
                <a:cs typeface="Copperplate"/>
              </a:rPr>
              <a:t>The Schlieffen Plan:</a:t>
            </a:r>
          </a:p>
          <a:p>
            <a:r>
              <a:rPr lang="en-US" sz="2400" dirty="0" smtClean="0"/>
              <a:t>	-Alfred von Schlieffen (German Army Chief of Staff)</a:t>
            </a:r>
          </a:p>
          <a:p>
            <a:r>
              <a:rPr lang="en-US" sz="2400" dirty="0" smtClean="0"/>
              <a:t>	-move 90% of troops through Belgium to take Paris, France before 	Russian troops can mobilize (eliminate the war on two fronts)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740949"/>
            <a:ext cx="2137574" cy="172354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Allied Forces = The Triple Entente</a:t>
            </a:r>
          </a:p>
          <a:p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G.B.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France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Russia</a:t>
            </a:r>
          </a:p>
          <a:p>
            <a:endParaRPr lang="en-US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3402943"/>
            <a:ext cx="2137574" cy="2154436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Central Powers= The Triple Alliance</a:t>
            </a:r>
            <a:endParaRPr lang="en-US" sz="1400" dirty="0" smtClean="0"/>
          </a:p>
          <a:p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German Empire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Austria-Hungarian Empire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Italy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Ottoman Empire</a:t>
            </a:r>
          </a:p>
          <a:p>
            <a:endParaRPr lang="en-US" sz="1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857" y="502120"/>
            <a:ext cx="580091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pperplate"/>
                <a:cs typeface="Copperplate"/>
              </a:rPr>
              <a:t>Schlieffen Plan continued….</a:t>
            </a:r>
          </a:p>
          <a:p>
            <a:r>
              <a:rPr lang="en-US" b="1" dirty="0" smtClean="0"/>
              <a:t>Put into effect August 1914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70128" y="1582792"/>
          <a:ext cx="6846878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439"/>
                <a:gridCol w="3423439"/>
              </a:tblGrid>
              <a:tr h="4529269">
                <a:tc>
                  <a:txBody>
                    <a:bodyPr/>
                    <a:lstStyle/>
                    <a:p>
                      <a:r>
                        <a:rPr lang="en-US" dirty="0" smtClean="0"/>
                        <a:t>Expectation</a:t>
                      </a:r>
                    </a:p>
                    <a:p>
                      <a:endParaRPr lang="en-US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The Russian troops will take 6 weeks to mobilize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The Belgium forces would be unable to stop the advancement of German troops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The British Troops would take weeks to mobilize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Paris would fall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The Great</a:t>
                      </a:r>
                      <a:r>
                        <a:rPr lang="en-US" baseline="0" dirty="0" smtClean="0"/>
                        <a:t> War would be ended quickly</a:t>
                      </a:r>
                      <a:endParaRPr lang="en-US" dirty="0"/>
                    </a:p>
                  </a:txBody>
                  <a:tcPr>
                    <a:solidFill>
                      <a:srgbClr val="FF74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Reality:</a:t>
                      </a:r>
                    </a:p>
                    <a:p>
                      <a:endParaRPr lang="en-US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The Russian troops mobilized quickly</a:t>
                      </a:r>
                      <a:r>
                        <a:rPr lang="en-US" baseline="0" dirty="0" smtClean="0"/>
                        <a:t> and advanced into East Germany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aseline="0" dirty="0" smtClean="0"/>
                        <a:t>The Belgium forces slowed the German advancement.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aseline="0" dirty="0" smtClean="0"/>
                        <a:t>The British government declared war on Germany and Great Britain quickly sent troops to aid France.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aseline="0" dirty="0" smtClean="0"/>
                        <a:t>Paris did not fall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aseline="0" dirty="0" smtClean="0"/>
                        <a:t>The German troops retreated successfully and dug trenches between the North Sea and Swiss Frontier. The War would not end quickly.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European Empires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Otto Von Bismarck unites the German territories under  the Prussian monarch Kaiser Wilhelm I (Germany)</a:t>
            </a:r>
          </a:p>
          <a:p>
            <a:r>
              <a:rPr lang="en-US" dirty="0" smtClean="0"/>
              <a:t>Wilhelm II is the grandson of the Queen Victoria (England)</a:t>
            </a:r>
          </a:p>
          <a:p>
            <a:r>
              <a:rPr lang="en-US" dirty="0" smtClean="0"/>
              <a:t>Wilhelm II is the cousin of Czar Nicholas II of the Russian Empire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Franco-Prussian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89" y="1843258"/>
            <a:ext cx="3395733" cy="4228648"/>
          </a:xfrm>
          <a:ln w="762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Germany obtains the land known as Alsace-Lorraine (Franco-Prussian War 1870)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877" y="1843257"/>
            <a:ext cx="5270489" cy="4228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1888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Kaiser Wilhelm I dies</a:t>
            </a:r>
          </a:p>
          <a:p>
            <a:r>
              <a:rPr lang="en-US" dirty="0" smtClean="0"/>
              <a:t>Kaiser Wilhelm II fires Otto Von Bismarck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Global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3136123" cy="1420263"/>
          </a:xfrm>
          <a:ln w="76200" cmpd="sng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Berlin Conference 1878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70" y="1600200"/>
            <a:ext cx="4288078" cy="4996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Global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924597"/>
          </a:xfrm>
          <a:ln w="762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Influence in China (Open Door Policy)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19385"/>
            <a:ext cx="8267427" cy="3670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MAIN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9600" dirty="0" smtClean="0"/>
              <a:t>M</a:t>
            </a:r>
            <a:r>
              <a:rPr lang="en-US" sz="4800" dirty="0" smtClean="0"/>
              <a:t>-</a:t>
            </a:r>
            <a:r>
              <a:rPr lang="en-US" sz="4800" dirty="0" err="1" smtClean="0"/>
              <a:t>ilitarism</a:t>
            </a:r>
            <a:endParaRPr lang="en-US" sz="4800" dirty="0" smtClean="0"/>
          </a:p>
          <a:p>
            <a:pPr>
              <a:buNone/>
            </a:pPr>
            <a:r>
              <a:rPr lang="en-US" dirty="0" smtClean="0"/>
              <a:t>Developing a nations military. </a:t>
            </a:r>
          </a:p>
          <a:p>
            <a:pPr>
              <a:buNone/>
            </a:pPr>
            <a:r>
              <a:rPr lang="en-US" dirty="0" smtClean="0"/>
              <a:t>Prior to WWI European nations developed their military capabilities in competition with other nations (Arms race)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MAIN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9600" dirty="0" smtClean="0"/>
              <a:t>M</a:t>
            </a:r>
            <a:r>
              <a:rPr lang="en-US" sz="4800" dirty="0" smtClean="0"/>
              <a:t>-</a:t>
            </a:r>
            <a:r>
              <a:rPr lang="en-US" sz="4800" dirty="0" err="1" smtClean="0"/>
              <a:t>ilitarism</a:t>
            </a:r>
            <a:endParaRPr lang="en-US" sz="4800" dirty="0" smtClean="0"/>
          </a:p>
          <a:p>
            <a:pPr>
              <a:buNone/>
            </a:pPr>
            <a:endParaRPr lang="en-US" sz="48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8309" y="3321538"/>
          <a:ext cx="7209690" cy="2427849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403230"/>
                <a:gridCol w="2403230"/>
                <a:gridCol w="2403230"/>
              </a:tblGrid>
              <a:tr h="595923">
                <a:tc>
                  <a:txBody>
                    <a:bodyPr/>
                    <a:lstStyle/>
                    <a:p>
                      <a:r>
                        <a:rPr lang="en-US" dirty="0" smtClean="0"/>
                        <a:t>Military enlistments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FFFF"/>
                          </a:solidFill>
                        </a:rPr>
                        <a:t>1880</a:t>
                      </a:r>
                      <a:endParaRPr lang="en-US" sz="3600" b="1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1914</a:t>
                      </a:r>
                      <a:endParaRPr lang="en-US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9592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Germany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1.3 Million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5 Million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9592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France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730,000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4 Million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9592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Russia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400,000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1.2 Million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9600" dirty="0" smtClean="0"/>
              <a:t>A</a:t>
            </a:r>
            <a:r>
              <a:rPr lang="en-US" dirty="0" smtClean="0"/>
              <a:t>-</a:t>
            </a:r>
            <a:r>
              <a:rPr lang="en-US" dirty="0" err="1" smtClean="0"/>
              <a:t>lliances</a:t>
            </a:r>
            <a:endParaRPr lang="en-US" dirty="0" smtClean="0"/>
          </a:p>
          <a:p>
            <a:pPr>
              <a:buNone/>
            </a:pPr>
            <a:r>
              <a:rPr lang="en-US" sz="2800" dirty="0" smtClean="0"/>
              <a:t>Germany organizes the Triple Alliance with Austria-Hungary and Italy to protect itself from arch-enemy France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France organizes the Triple Entente with Russia and Great Britain</a:t>
            </a:r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 w="381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MAIN Causes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412</Words>
  <Application>Microsoft Macintosh PowerPoint</Application>
  <PresentationFormat>On-screen Show (4:3)</PresentationFormat>
  <Paragraphs>77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Beginnings of WWI</vt:lpstr>
      <vt:lpstr>European Empires</vt:lpstr>
      <vt:lpstr>Franco-Prussian War</vt:lpstr>
      <vt:lpstr>1888</vt:lpstr>
      <vt:lpstr>Global Interaction</vt:lpstr>
      <vt:lpstr>Global Interaction</vt:lpstr>
      <vt:lpstr>MAIN Causes</vt:lpstr>
      <vt:lpstr>MAIN Causes</vt:lpstr>
      <vt:lpstr>MAIN Causes</vt:lpstr>
      <vt:lpstr>MAIN Causes</vt:lpstr>
      <vt:lpstr>MAIN Causes</vt:lpstr>
      <vt:lpstr>Woodrow Wilson</vt:lpstr>
      <vt:lpstr>PowerPoint Presentation</vt:lpstr>
      <vt:lpstr>PowerPoint Presentation</vt:lpstr>
      <vt:lpstr>PowerPoint Presentation</vt:lpstr>
    </vt:vector>
  </TitlesOfParts>
  <Company>American Fork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Questions</dc:title>
  <dc:creator>Jon Lehman</dc:creator>
  <cp:lastModifiedBy>Jon Lehman</cp:lastModifiedBy>
  <cp:revision>11</cp:revision>
  <dcterms:created xsi:type="dcterms:W3CDTF">2014-11-03T19:23:48Z</dcterms:created>
  <dcterms:modified xsi:type="dcterms:W3CDTF">2015-11-30T20:23:06Z</dcterms:modified>
</cp:coreProperties>
</file>