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6" r:id="rId5"/>
    <p:sldId id="257" r:id="rId6"/>
    <p:sldId id="260" r:id="rId7"/>
    <p:sldId id="259" r:id="rId8"/>
    <p:sldId id="265" r:id="rId9"/>
    <p:sldId id="261" r:id="rId10"/>
    <p:sldId id="267" r:id="rId11"/>
    <p:sldId id="262" r:id="rId12"/>
    <p:sldId id="258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F84EE-0EDF-2640-90AD-DBCA0E889599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2E7D-033D-5D4A-9E67-B639BB0D6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1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/>
              <a:t>Image credit: </a:t>
            </a:r>
            <a:r>
              <a:rPr lang="en-US" b="1" i="1"/>
              <a:t>Warschau, Parade vor Adolf Hitle</a:t>
            </a:r>
            <a:r>
              <a:rPr lang="en-US" b="1"/>
              <a:t>r [Photograph]. (1939). Retrieved September 25, 2012 from: http://en.wikipedia.org/wiki/File:Bundesarchiv_Bild_146-1989-034-21,_Warschau,_Parade_vor_Adolf_Hitler.jpg</a:t>
            </a:r>
            <a:endParaRPr lang="en-US"/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B5AB5C-BA71-A544-8F7B-774D4A5C34F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Image from: http://users.humboldt.edu/ogayle/hist111/unit2WWII.html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47926A-9A8C-E049-B7FC-FF02FCA35A3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Image from: http://users.humboldt.edu/ogayle/hist111/unit2WWII.html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AD6E60-6CDB-F742-B402-E3E5CD1B3446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/>
              <a:t>Image from: http://users.humboldt.edu/ogayle/hist111/unit2WWII.html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0054FF-E2E8-F941-BEA8-C806C6FA05F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92C0F-9867-A742-8110-D62ED31435A8}" type="datetimeFigureOut">
              <a:rPr lang="en-US" smtClean="0"/>
              <a:pPr/>
              <a:t>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BDCB-56B7-F04D-8871-A6BC896B3D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7719"/>
            <a:ext cx="7772400" cy="1470025"/>
          </a:xfrm>
          <a:ln w="762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Map of German Aggression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naz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97" y="2356379"/>
            <a:ext cx="5634286" cy="3807545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Nazi-Soviet Pact August 23, 1939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81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agression</a:t>
            </a:r>
            <a:r>
              <a:rPr lang="en-US" dirty="0" smtClean="0"/>
              <a:t> pact signed between</a:t>
            </a:r>
          </a:p>
          <a:p>
            <a:pPr>
              <a:buNone/>
            </a:pPr>
            <a:r>
              <a:rPr lang="en-US" dirty="0" smtClean="0"/>
              <a:t>Hitler (Germany) and Stalin (U.S.S.R)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Germany and U.S.S.R would not fight against each other and would divide Poland at the conclusion of the war (secret)</a:t>
            </a:r>
          </a:p>
          <a:p>
            <a:r>
              <a:rPr lang="en-US" dirty="0" smtClean="0"/>
              <a:t>France and Great Britain prepare for war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655"/>
            <a:ext cx="8229600" cy="1143000"/>
          </a:xfrm>
        </p:spPr>
        <p:txBody>
          <a:bodyPr/>
          <a:lstStyle/>
          <a:p>
            <a:r>
              <a:rPr lang="en-US" dirty="0" smtClean="0"/>
              <a:t>Germany invades France</a:t>
            </a:r>
            <a:endParaRPr lang="en-US" dirty="0"/>
          </a:p>
        </p:txBody>
      </p:sp>
      <p:pic>
        <p:nvPicPr>
          <p:cNvPr id="4" name="Content Placeholder 3" descr="dunkirk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97" r="-11397"/>
          <a:stretch>
            <a:fillRect/>
          </a:stretch>
        </p:blipFill>
        <p:spPr>
          <a:xfrm>
            <a:off x="-819298" y="947345"/>
            <a:ext cx="10964239" cy="59106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p5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-1645299" y="1"/>
            <a:ext cx="12307112" cy="676843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tler stalin political cartoon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13" t="1871" r="-22610" b="22972"/>
          <a:stretch/>
        </p:blipFill>
        <p:spPr>
          <a:xfrm>
            <a:off x="457200" y="169333"/>
            <a:ext cx="8065911" cy="6801555"/>
          </a:xfrm>
        </p:spPr>
      </p:pic>
    </p:spTree>
    <p:extLst>
      <p:ext uri="{BB962C8B-B14F-4D97-AF65-F5344CB8AC3E}">
        <p14:creationId xmlns:p14="http://schemas.microsoft.com/office/powerpoint/2010/main" val="4027267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 bwMode="auto">
          <a:xfrm>
            <a:off x="701675" y="272257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>
                <a:latin typeface="Helvetica" pitchFamily="-84" charset="0"/>
                <a:ea typeface="Helvetica" pitchFamily="-84" charset="0"/>
                <a:cs typeface="Helvetica" pitchFamily="-84" charset="0"/>
              </a:rPr>
              <a:t>German Rearmament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>
          <a:blip r:embed="rId3"/>
          <a:srcRect t="1341" b="1341"/>
          <a:stretch>
            <a:fillRect/>
          </a:stretch>
        </p:blipFill>
        <p:spPr>
          <a:xfrm>
            <a:off x="4389120" y="1117600"/>
            <a:ext cx="3682048" cy="3061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701675" y="1117600"/>
            <a:ext cx="347345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2000" dirty="0">
                <a:latin typeface="Helvetica" pitchFamily="-84" charset="0"/>
                <a:ea typeface="Helvetica" pitchFamily="-84" charset="0"/>
                <a:cs typeface="Helvetica" pitchFamily="-84" charset="0"/>
              </a:rPr>
              <a:t> By 1938, Germany had rebuilt its military under Hitler in violation of the Treaty of Versailles.</a:t>
            </a:r>
          </a:p>
          <a:p>
            <a:endParaRPr lang="en-US" sz="2000" dirty="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2000" dirty="0">
                <a:latin typeface="Helvetica" pitchFamily="-84" charset="0"/>
                <a:ea typeface="Helvetica" pitchFamily="-84" charset="0"/>
                <a:cs typeface="Helvetica" pitchFamily="-84" charset="0"/>
              </a:rPr>
              <a:t> Hitler was looking to expand Germany’s borders, claiming that he was attempting to unite ethnic Germans in Europe.</a:t>
            </a:r>
          </a:p>
          <a:p>
            <a:pPr>
              <a:buFont typeface="Arial" pitchFamily="-84" charset="0"/>
              <a:buChar char="•"/>
            </a:pPr>
            <a:endParaRPr lang="en-US" sz="2000" dirty="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2000" dirty="0">
                <a:latin typeface="Helvetica" pitchFamily="-84" charset="0"/>
                <a:ea typeface="Helvetica" pitchFamily="-84" charset="0"/>
                <a:cs typeface="Helvetica" pitchFamily="-84" charset="0"/>
              </a:rPr>
              <a:t> Recent memories of the First World War left European countries reluctant to prepare for war. </a:t>
            </a:r>
          </a:p>
          <a:p>
            <a:endParaRPr lang="en-US" sz="1600" dirty="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endParaRPr lang="en-US" sz="1600" dirty="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endParaRPr lang="en-US" dirty="0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4389120" y="4368054"/>
            <a:ext cx="3681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>
                <a:latin typeface="Helvetica" pitchFamily="-84" charset="0"/>
                <a:ea typeface="Helvetica" pitchFamily="-84" charset="0"/>
                <a:cs typeface="Helvetica" pitchFamily="-84" charset="0"/>
              </a:rPr>
              <a:t>Review of German Troops, 1939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 bwMode="auto">
          <a:xfrm>
            <a:off x="701675" y="554038"/>
            <a:ext cx="76581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 smtClean="0">
                <a:latin typeface="+mn-lt"/>
                <a:ea typeface="Helvetica" pitchFamily="-84" charset="0"/>
                <a:cs typeface="Helvetica" pitchFamily="-84" charset="0"/>
              </a:rPr>
              <a:t>Timeline of German </a:t>
            </a:r>
            <a:r>
              <a:rPr lang="en-US" sz="4000" dirty="0">
                <a:latin typeface="+mn-lt"/>
                <a:ea typeface="Helvetica" pitchFamily="-84" charset="0"/>
                <a:cs typeface="Helvetica" pitchFamily="-84" charset="0"/>
              </a:rPr>
              <a:t>Aggression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4826000" y="5654675"/>
            <a:ext cx="3533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latin typeface="Helvetica" pitchFamily="-84" charset="0"/>
                <a:ea typeface="Helvetica" pitchFamily="-84" charset="0"/>
                <a:cs typeface="Helvetica" pitchFamily="-84" charset="0"/>
              </a:rPr>
              <a:t>German Aggression 1936-1939</a:t>
            </a:r>
          </a:p>
        </p:txBody>
      </p:sp>
      <p:pic>
        <p:nvPicPr>
          <p:cNvPr id="7" name="Picture 6" descr="Screen shot 2012-11-12 at 12.11.2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1747521"/>
            <a:ext cx="3545840" cy="376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701675" y="1555750"/>
            <a:ext cx="39036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  <a:t>Between 1936 and 1938, Germany:</a:t>
            </a:r>
          </a:p>
          <a:p>
            <a:endParaRPr lang="en-US" sz="22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  <a:t> Re-militarized the Rhineland</a:t>
            </a:r>
          </a:p>
          <a:p>
            <a:pPr>
              <a:buFont typeface="Arial" pitchFamily="-84" charset="0"/>
              <a:buChar char="•"/>
            </a:pPr>
            <a:endParaRPr lang="en-US" sz="22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  <a:t> Annexed Austria</a:t>
            </a:r>
          </a:p>
          <a:p>
            <a:endParaRPr lang="en-US" sz="22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  <a:t> Demanded that Czechoslovakia give Germany the Sudetenland, a region with a heavy ethnic-German population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2"/>
          <p:cNvSpPr txBox="1">
            <a:spLocks noChangeArrowheads="1"/>
          </p:cNvSpPr>
          <p:nvPr/>
        </p:nvSpPr>
        <p:spPr bwMode="auto">
          <a:xfrm>
            <a:off x="1006475" y="1747838"/>
            <a:ext cx="3819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5113338" y="4933950"/>
            <a:ext cx="3235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latin typeface="Helvetica" pitchFamily="-84" charset="0"/>
                <a:ea typeface="Helvetica" pitchFamily="-84" charset="0"/>
                <a:cs typeface="Helvetica" pitchFamily="-84" charset="0"/>
              </a:rPr>
              <a:t>German Troops Entering Poland, 1939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163" y="1458913"/>
            <a:ext cx="4067175" cy="497205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itchFamily="-84" charset="0"/>
              <a:buChar char="•"/>
            </a:pPr>
            <a:r>
              <a:rPr lang="en-US" sz="2300">
                <a:latin typeface="Helvetica" pitchFamily="-84" charset="0"/>
                <a:ea typeface="Helvetica" pitchFamily="-84" charset="0"/>
                <a:cs typeface="Helvetica" pitchFamily="-84" charset="0"/>
              </a:rPr>
              <a:t> </a:t>
            </a:r>
            <a: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  <a:t>On March 13-14, 1939, Germany violated the Munich Agreement by occupying Czechoslovakia.</a:t>
            </a:r>
            <a:b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</a:br>
            <a:endParaRPr lang="en-US" sz="22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 marL="342900" indent="-342900">
              <a:buFont typeface="Arial" pitchFamily="-84" charset="0"/>
              <a:buChar char="•"/>
            </a:pPr>
            <a: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  <a:t>On September 1, 1939, Germany invaded Poland, which initiated World War II in Europe.</a:t>
            </a:r>
            <a:b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</a:br>
            <a:endParaRPr lang="en-US" sz="22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 marL="342900" indent="-342900">
              <a:buFont typeface="Arial" pitchFamily="-84" charset="0"/>
              <a:buChar char="•"/>
            </a:pPr>
            <a:r>
              <a:rPr lang="en-US" sz="2200">
                <a:latin typeface="Helvetica" pitchFamily="-84" charset="0"/>
                <a:ea typeface="Helvetica" pitchFamily="-84" charset="0"/>
                <a:cs typeface="Helvetica" pitchFamily="-84" charset="0"/>
              </a:rPr>
              <a:t>On September 3, 1939, Great Britain and France declared war on Germany. </a:t>
            </a:r>
          </a:p>
          <a:p>
            <a:pPr marL="342900" indent="-342900">
              <a:buFont typeface="Arial" pitchFamily="-84" charset="0"/>
              <a:buChar char="•"/>
            </a:pPr>
            <a:endParaRPr lang="en-US"/>
          </a:p>
        </p:txBody>
      </p:sp>
      <p:pic>
        <p:nvPicPr>
          <p:cNvPr id="8" name="Picture 7" descr="Screen shot 2012-11-12 at 12.44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82985"/>
            <a:ext cx="4043501" cy="2926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01675" y="554038"/>
            <a:ext cx="7658100" cy="563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Helvetica" pitchFamily="-84" charset="0"/>
                <a:cs typeface="Helvetica" pitchFamily="-84" charset="0"/>
              </a:rPr>
              <a:t>Timeline of German Aggression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" pitchFamily="-84" charset="0"/>
              <a:cs typeface="Helvetica" pitchFamily="-8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791"/>
            <a:ext cx="8229600" cy="1143000"/>
          </a:xfrm>
          <a:ln w="381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1. Austrian </a:t>
            </a:r>
            <a:r>
              <a:rPr lang="en-US" dirty="0" err="1" smtClean="0"/>
              <a:t>Anschluss</a:t>
            </a:r>
            <a:r>
              <a:rPr lang="en-US" dirty="0" smtClean="0"/>
              <a:t>: February 1938</a:t>
            </a:r>
            <a:endParaRPr lang="en-US" dirty="0"/>
          </a:p>
        </p:txBody>
      </p:sp>
      <p:pic>
        <p:nvPicPr>
          <p:cNvPr id="4" name="Content Placeholder 3" descr="europe-map-before-after-wwi-08-0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641" r="-5641"/>
          <a:stretch>
            <a:fillRect/>
          </a:stretch>
        </p:blipFill>
        <p:spPr>
          <a:xfrm>
            <a:off x="-232327" y="1476791"/>
            <a:ext cx="9784702" cy="538120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510"/>
            <a:ext cx="8229600" cy="1143000"/>
          </a:xfrm>
          <a:ln w="381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2. Germany annexed the Sudetenland: September 1938</a:t>
            </a:r>
            <a:endParaRPr lang="en-US" dirty="0"/>
          </a:p>
        </p:txBody>
      </p:sp>
      <p:pic>
        <p:nvPicPr>
          <p:cNvPr id="4" name="Content Placeholder 3" descr="tesch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279" r="-11279"/>
          <a:stretch>
            <a:fillRect/>
          </a:stretch>
        </p:blipFill>
        <p:spPr>
          <a:xfrm>
            <a:off x="232326" y="1539280"/>
            <a:ext cx="8911673" cy="490107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detenland_1938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8261" r="-28261"/>
          <a:stretch>
            <a:fillRect/>
          </a:stretch>
        </p:blipFill>
        <p:spPr>
          <a:xfrm>
            <a:off x="-1550383" y="0"/>
            <a:ext cx="12469748" cy="685788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32326" y="216854"/>
            <a:ext cx="8911673" cy="15644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dirty="0" smtClean="0">
                <a:latin typeface="Helvetica" pitchFamily="-84" charset="0"/>
                <a:ea typeface="Helvetica" pitchFamily="-84" charset="0"/>
                <a:cs typeface="Helvetica" pitchFamily="-84" charset="0"/>
              </a:rPr>
              <a:t>The Munich Agreement</a:t>
            </a:r>
            <a:endParaRPr lang="en-US" sz="4800" dirty="0">
              <a:latin typeface="Helvetica" pitchFamily="-84" charset="0"/>
              <a:ea typeface="Helvetica" pitchFamily="-84" charset="0"/>
              <a:cs typeface="Helvetica" pitchFamily="-84" charset="0"/>
            </a:endParaRPr>
          </a:p>
        </p:txBody>
      </p:sp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720725" y="1354138"/>
            <a:ext cx="4105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84" charset="0"/>
              <a:buChar char="•"/>
            </a:pPr>
            <a:r>
              <a:rPr lang="en-US" sz="1900">
                <a:latin typeface="Helvetica" pitchFamily="-84" charset="0"/>
                <a:ea typeface="Helvetica" pitchFamily="-84" charset="0"/>
                <a:cs typeface="Helvetica" pitchFamily="-84" charset="0"/>
              </a:rPr>
              <a:t> The British government took the role of negotiating with Germany. </a:t>
            </a:r>
          </a:p>
          <a:p>
            <a:endParaRPr lang="en-US" sz="19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1900">
                <a:latin typeface="Helvetica" pitchFamily="-84" charset="0"/>
                <a:ea typeface="Helvetica" pitchFamily="-84" charset="0"/>
                <a:cs typeface="Helvetica" pitchFamily="-84" charset="0"/>
              </a:rPr>
              <a:t> British Prime Minister Neville Chamberlain met with Hitler in Munich to find a compromise over the Sudetenland.</a:t>
            </a:r>
          </a:p>
          <a:p>
            <a:endParaRPr lang="en-US" sz="19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1900">
                <a:latin typeface="Helvetica" pitchFamily="-84" charset="0"/>
                <a:ea typeface="Helvetica" pitchFamily="-84" charset="0"/>
                <a:cs typeface="Helvetica" pitchFamily="-84" charset="0"/>
              </a:rPr>
              <a:t> The “Munich Agreement” stated that Germany would receive the Sudetenland, along with a promise not to take further land from Czechoslovakia.</a:t>
            </a:r>
          </a:p>
          <a:p>
            <a:endParaRPr lang="en-US" sz="1900">
              <a:latin typeface="Helvetica" pitchFamily="-84" charset="0"/>
              <a:ea typeface="Helvetica" pitchFamily="-84" charset="0"/>
              <a:cs typeface="Helvetica" pitchFamily="-84" charset="0"/>
            </a:endParaRPr>
          </a:p>
          <a:p>
            <a:pPr>
              <a:buFont typeface="Arial" pitchFamily="-84" charset="0"/>
              <a:buChar char="•"/>
            </a:pPr>
            <a:r>
              <a:rPr lang="en-US" sz="1900">
                <a:latin typeface="Helvetica" pitchFamily="-84" charset="0"/>
                <a:ea typeface="Helvetica" pitchFamily="-84" charset="0"/>
                <a:cs typeface="Helvetica" pitchFamily="-84" charset="0"/>
              </a:rPr>
              <a:t> Munich became synonymous with </a:t>
            </a:r>
          </a:p>
          <a:p>
            <a:r>
              <a:rPr lang="en-US" sz="1900">
                <a:latin typeface="Helvetica" pitchFamily="-84" charset="0"/>
                <a:ea typeface="Helvetica" pitchFamily="-84" charset="0"/>
                <a:cs typeface="Helvetica" pitchFamily="-84" charset="0"/>
              </a:rPr>
              <a:t>“appeasement.”</a:t>
            </a:r>
          </a:p>
          <a:p>
            <a:pPr>
              <a:buFont typeface="Arial" pitchFamily="-84" charset="0"/>
              <a:buChar char="•"/>
            </a:pPr>
            <a:endParaRPr lang="en-US"/>
          </a:p>
        </p:txBody>
      </p:sp>
      <p:pic>
        <p:nvPicPr>
          <p:cNvPr id="15" name="Picture 14" descr="Screen shot 2012-11-12 at 12.36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2032000"/>
            <a:ext cx="3832052" cy="296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0" name="TextBox 15"/>
          <p:cNvSpPr txBox="1">
            <a:spLocks noChangeArrowheads="1"/>
          </p:cNvSpPr>
          <p:nvPr/>
        </p:nvSpPr>
        <p:spPr bwMode="auto">
          <a:xfrm>
            <a:off x="4943475" y="5175250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1">
                <a:latin typeface="Helvetica" pitchFamily="-84" charset="0"/>
                <a:ea typeface="Helvetica" pitchFamily="-84" charset="0"/>
                <a:cs typeface="Helvetica" pitchFamily="-84" charset="0"/>
              </a:rPr>
              <a:t>Signing of the Munich Agreement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Germany invades Poland: May 1939</a:t>
            </a:r>
            <a:endParaRPr lang="en-US" dirty="0"/>
          </a:p>
        </p:txBody>
      </p:sp>
      <p:pic>
        <p:nvPicPr>
          <p:cNvPr id="4" name="Content Placeholder 3" descr="slide_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6578" r="-6578"/>
          <a:stretch>
            <a:fillRect/>
          </a:stretch>
        </p:blipFill>
        <p:spPr>
          <a:xfrm>
            <a:off x="-175882" y="1178721"/>
            <a:ext cx="9319881" cy="512557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382</Words>
  <Application>Microsoft Macintosh PowerPoint</Application>
  <PresentationFormat>On-screen Show (4:3)</PresentationFormat>
  <Paragraphs>51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Map of German Aggression</vt:lpstr>
      <vt:lpstr>German Rearmament</vt:lpstr>
      <vt:lpstr>Timeline of German Aggression</vt:lpstr>
      <vt:lpstr>PowerPoint Presentation</vt:lpstr>
      <vt:lpstr>1. Austrian Anschluss: February 1938</vt:lpstr>
      <vt:lpstr>2. Germany annexed the Sudetenland: September 1938</vt:lpstr>
      <vt:lpstr>PowerPoint Presentation</vt:lpstr>
      <vt:lpstr>The Munich Agreement</vt:lpstr>
      <vt:lpstr>3. Germany invades Poland: May 1939</vt:lpstr>
      <vt:lpstr>Nazi-Soviet Pact August 23, 1939</vt:lpstr>
      <vt:lpstr>Germany invades France</vt:lpstr>
      <vt:lpstr>PowerPoint Presentation</vt:lpstr>
      <vt:lpstr>PowerPoint Presentation</vt:lpstr>
    </vt:vector>
  </TitlesOfParts>
  <Company>American Fork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of German Aggression</dc:title>
  <dc:creator>Jon Lehman</dc:creator>
  <cp:lastModifiedBy>Jon Lehman</cp:lastModifiedBy>
  <cp:revision>6</cp:revision>
  <cp:lastPrinted>2013-03-26T19:34:02Z</cp:lastPrinted>
  <dcterms:created xsi:type="dcterms:W3CDTF">2014-01-15T21:39:22Z</dcterms:created>
  <dcterms:modified xsi:type="dcterms:W3CDTF">2016-01-21T19:07:38Z</dcterms:modified>
</cp:coreProperties>
</file>