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07323CC-78B7-E14D-B80C-9C8F2C97BF51}" type="datetimeFigureOut">
              <a:rPr lang="en-US" smtClean="0"/>
              <a:pPr/>
              <a:t>9/13/16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83C27EA-7735-634B-9061-FD4E28444C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“Something covered in gold on the outside, but made of cheaper material inside”</a:t>
            </a:r>
            <a:endParaRPr lang="en-US" dirty="0"/>
          </a:p>
        </p:txBody>
      </p:sp>
      <p:pic>
        <p:nvPicPr>
          <p:cNvPr id="5" name="Content Placeholder 3" descr="Industiral Revolution 5.jpg"/>
          <p:cNvPicPr>
            <a:picLocks noChangeAspect="1"/>
          </p:cNvPicPr>
          <p:nvPr/>
        </p:nvPicPr>
        <p:blipFill>
          <a:blip r:embed="rId2"/>
          <a:srcRect t="-7460" b="-7460"/>
          <a:stretch>
            <a:fillRect/>
          </a:stretch>
        </p:blipFill>
        <p:spPr>
          <a:xfrm>
            <a:off x="4328319" y="407146"/>
            <a:ext cx="4114800" cy="2262981"/>
          </a:xfrm>
          <a:prstGeom prst="rect">
            <a:avLst/>
          </a:prstGeom>
        </p:spPr>
      </p:pic>
      <p:pic>
        <p:nvPicPr>
          <p:cNvPr id="6" name="Content Placeholder 4" descr="sweeper-and-doffer.jpg"/>
          <p:cNvPicPr>
            <a:picLocks noChangeAspect="1"/>
          </p:cNvPicPr>
          <p:nvPr/>
        </p:nvPicPr>
        <p:blipFill>
          <a:blip r:embed="rId3"/>
          <a:srcRect l="-14338" r="-14338"/>
          <a:stretch>
            <a:fillRect/>
          </a:stretch>
        </p:blipFill>
        <p:spPr>
          <a:xfrm>
            <a:off x="3737446" y="3225031"/>
            <a:ext cx="5182783" cy="2850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Rockefeller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Organized Standard Oil by horizontally monopolizing the Oil refinement industry</a:t>
            </a:r>
          </a:p>
          <a:p>
            <a:r>
              <a:rPr lang="en-US" dirty="0" smtClean="0"/>
              <a:t>Wealth estimated at between 50-80 billion dollars (today’s worth)</a:t>
            </a:r>
          </a:p>
          <a:p>
            <a:r>
              <a:rPr lang="en-US" dirty="0" smtClean="0"/>
              <a:t>Philanthropist (Charity): Social Darwinism philosophy</a:t>
            </a:r>
          </a:p>
          <a:p>
            <a:r>
              <a:rPr lang="en-US" dirty="0" smtClean="0"/>
              <a:t>Social Darwinism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853" y="3968553"/>
            <a:ext cx="4507818" cy="2373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826" y="561712"/>
            <a:ext cx="2190850" cy="3172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Carnegie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Organized U.S. Steel by vertically monopolizing the steel industry and production process</a:t>
            </a:r>
          </a:p>
          <a:p>
            <a:r>
              <a:rPr lang="en-US" dirty="0" smtClean="0"/>
              <a:t>Philanthropist: Gospel of Wealth philosophy</a:t>
            </a:r>
          </a:p>
          <a:p>
            <a:r>
              <a:rPr lang="en-US" dirty="0" smtClean="0"/>
              <a:t>Donated millions of dollars to build schools hospitals (targeted at aiding the poor)</a:t>
            </a:r>
          </a:p>
          <a:p>
            <a:r>
              <a:rPr lang="en-US" dirty="0" smtClean="0"/>
              <a:t>Self-Made billionaire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178" y="409525"/>
            <a:ext cx="2356455" cy="2945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842" y="3583654"/>
            <a:ext cx="3623562" cy="288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Cornelius Vanderbilt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Transportation: Became a railroad baron by buying existing railroad lines and consolidating transportation</a:t>
            </a:r>
          </a:p>
          <a:p>
            <a:r>
              <a:rPr lang="en-US" dirty="0" smtClean="0"/>
              <a:t>Engaged in Philanthropy near the end of his life</a:t>
            </a:r>
          </a:p>
          <a:p>
            <a:r>
              <a:rPr lang="en-US" dirty="0" smtClean="0"/>
              <a:t>Founded Vanderbilt University in Nashville Tennessee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216" y="381549"/>
            <a:ext cx="2705569" cy="2413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19" y="3436127"/>
            <a:ext cx="4327949" cy="2867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J.P. Morgan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Financier: Organized trusts to buy major companies and industries.</a:t>
            </a:r>
          </a:p>
          <a:p>
            <a:r>
              <a:rPr lang="en-US" dirty="0" smtClean="0"/>
              <a:t>Examples: General Electric, and United States Steel Corporation</a:t>
            </a:r>
          </a:p>
          <a:p>
            <a:r>
              <a:rPr lang="en-US" dirty="0" smtClean="0"/>
              <a:t>Trust busters targeted his organizations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477" y="361230"/>
            <a:ext cx="2233877" cy="2894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319" y="3446104"/>
            <a:ext cx="4111727" cy="298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Upper Class “High Society”</a:t>
            </a:r>
          </a:p>
          <a:p>
            <a:r>
              <a:rPr lang="en-US" dirty="0" smtClean="0"/>
              <a:t>Built mansions</a:t>
            </a:r>
          </a:p>
          <a:p>
            <a:r>
              <a:rPr lang="en-US" dirty="0" smtClean="0"/>
              <a:t>Hired servants and cooks</a:t>
            </a:r>
          </a:p>
          <a:p>
            <a:r>
              <a:rPr lang="en-US" dirty="0" smtClean="0"/>
              <a:t>Spent lavishly on events and parties</a:t>
            </a:r>
          </a:p>
          <a:p>
            <a:r>
              <a:rPr lang="en-US" dirty="0" smtClean="0"/>
              <a:t>Examples of excess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92" y="2075077"/>
            <a:ext cx="3168146" cy="2666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Middle Class</a:t>
            </a:r>
          </a:p>
          <a:p>
            <a:r>
              <a:rPr lang="en-US" dirty="0" smtClean="0"/>
              <a:t>Doctors, Lawyers, Engineers, Managers, Social Workers, Architects, and Teachers</a:t>
            </a:r>
          </a:p>
          <a:p>
            <a:r>
              <a:rPr lang="en-US" dirty="0" smtClean="0"/>
              <a:t>Moved to the edge of cities to escape crime, disease, and poverty</a:t>
            </a:r>
          </a:p>
          <a:p>
            <a:r>
              <a:rPr lang="en-US" dirty="0" smtClean="0"/>
              <a:t>Very small middle class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Working Class</a:t>
            </a:r>
          </a:p>
          <a:p>
            <a:r>
              <a:rPr lang="en-US" dirty="0" smtClean="0"/>
              <a:t>Multiple families lived in tenements</a:t>
            </a:r>
          </a:p>
          <a:p>
            <a:r>
              <a:rPr lang="en-US" dirty="0" smtClean="0"/>
              <a:t>Family economy survived on less than $1000 per year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1" y="4084966"/>
            <a:ext cx="3047867" cy="2274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475" y="3196286"/>
            <a:ext cx="2420358" cy="316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Theories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Gospel of Wealth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Social Darwinism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422" y="1169988"/>
            <a:ext cx="4152900" cy="195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22" y="381141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0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186</TotalTime>
  <Words>241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Capital</vt:lpstr>
      <vt:lpstr>The Gilded Age</vt:lpstr>
      <vt:lpstr>John Rockefeller</vt:lpstr>
      <vt:lpstr>Andrew Carnegie</vt:lpstr>
      <vt:lpstr>Cornelius Vanderbilt</vt:lpstr>
      <vt:lpstr>J.P. Morgan</vt:lpstr>
      <vt:lpstr>Class Division</vt:lpstr>
      <vt:lpstr>Class Division</vt:lpstr>
      <vt:lpstr>Class Division</vt:lpstr>
      <vt:lpstr>Social Theories</vt:lpstr>
    </vt:vector>
  </TitlesOfParts>
  <Company>American Fork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Rockefeller</dc:title>
  <dc:creator>Jon Lehman</dc:creator>
  <cp:lastModifiedBy>Jon Lehman</cp:lastModifiedBy>
  <cp:revision>6</cp:revision>
  <dcterms:created xsi:type="dcterms:W3CDTF">2013-09-20T02:16:15Z</dcterms:created>
  <dcterms:modified xsi:type="dcterms:W3CDTF">2016-09-13T19:31:21Z</dcterms:modified>
</cp:coreProperties>
</file>