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0" r:id="rId5"/>
    <p:sldId id="261" r:id="rId6"/>
    <p:sldId id="258" r:id="rId7"/>
    <p:sldId id="263" r:id="rId8"/>
    <p:sldId id="264" r:id="rId9"/>
    <p:sldId id="262"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5" d="100"/>
          <a:sy n="65" d="100"/>
        </p:scale>
        <p:origin x="-32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B1DAE5-A675-3545-871D-BF1A117B367C}" type="datetimeFigureOut">
              <a:rPr lang="en-US" smtClean="0"/>
              <a:t>11/13/16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B5E06-9906-7F46-9B59-A3160DED5E18}" type="slidenum">
              <a:rPr lang="en-US" smtClean="0"/>
              <a:t>‹#›</a:t>
            </a:fld>
            <a:endParaRPr lang="en-US"/>
          </a:p>
        </p:txBody>
      </p:sp>
    </p:spTree>
    <p:extLst>
      <p:ext uri="{BB962C8B-B14F-4D97-AF65-F5344CB8AC3E}">
        <p14:creationId xmlns:p14="http://schemas.microsoft.com/office/powerpoint/2010/main" val="2898594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B1DAE5-A675-3545-871D-BF1A117B367C}" type="datetimeFigureOut">
              <a:rPr lang="en-US" smtClean="0"/>
              <a:t>11/13/16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B5E06-9906-7F46-9B59-A3160DED5E18}" type="slidenum">
              <a:rPr lang="en-US" smtClean="0"/>
              <a:t>‹#›</a:t>
            </a:fld>
            <a:endParaRPr lang="en-US"/>
          </a:p>
        </p:txBody>
      </p:sp>
    </p:spTree>
    <p:extLst>
      <p:ext uri="{BB962C8B-B14F-4D97-AF65-F5344CB8AC3E}">
        <p14:creationId xmlns:p14="http://schemas.microsoft.com/office/powerpoint/2010/main" val="1180562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B1DAE5-A675-3545-871D-BF1A117B367C}" type="datetimeFigureOut">
              <a:rPr lang="en-US" smtClean="0"/>
              <a:t>11/13/16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B5E06-9906-7F46-9B59-A3160DED5E18}" type="slidenum">
              <a:rPr lang="en-US" smtClean="0"/>
              <a:t>‹#›</a:t>
            </a:fld>
            <a:endParaRPr lang="en-US"/>
          </a:p>
        </p:txBody>
      </p:sp>
    </p:spTree>
    <p:extLst>
      <p:ext uri="{BB962C8B-B14F-4D97-AF65-F5344CB8AC3E}">
        <p14:creationId xmlns:p14="http://schemas.microsoft.com/office/powerpoint/2010/main" val="2650922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B1DAE5-A675-3545-871D-BF1A117B367C}" type="datetimeFigureOut">
              <a:rPr lang="en-US" smtClean="0"/>
              <a:t>11/13/16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B5E06-9906-7F46-9B59-A3160DED5E18}" type="slidenum">
              <a:rPr lang="en-US" smtClean="0"/>
              <a:t>‹#›</a:t>
            </a:fld>
            <a:endParaRPr lang="en-US"/>
          </a:p>
        </p:txBody>
      </p:sp>
    </p:spTree>
    <p:extLst>
      <p:ext uri="{BB962C8B-B14F-4D97-AF65-F5344CB8AC3E}">
        <p14:creationId xmlns:p14="http://schemas.microsoft.com/office/powerpoint/2010/main" val="116469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B1DAE5-A675-3545-871D-BF1A117B367C}" type="datetimeFigureOut">
              <a:rPr lang="en-US" smtClean="0"/>
              <a:t>11/13/16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B5E06-9906-7F46-9B59-A3160DED5E18}" type="slidenum">
              <a:rPr lang="en-US" smtClean="0"/>
              <a:t>‹#›</a:t>
            </a:fld>
            <a:endParaRPr lang="en-US"/>
          </a:p>
        </p:txBody>
      </p:sp>
    </p:spTree>
    <p:extLst>
      <p:ext uri="{BB962C8B-B14F-4D97-AF65-F5344CB8AC3E}">
        <p14:creationId xmlns:p14="http://schemas.microsoft.com/office/powerpoint/2010/main" val="78734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B1DAE5-A675-3545-871D-BF1A117B367C}" type="datetimeFigureOut">
              <a:rPr lang="en-US" smtClean="0"/>
              <a:t>11/13/16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B5E06-9906-7F46-9B59-A3160DED5E18}" type="slidenum">
              <a:rPr lang="en-US" smtClean="0"/>
              <a:t>‹#›</a:t>
            </a:fld>
            <a:endParaRPr lang="en-US"/>
          </a:p>
        </p:txBody>
      </p:sp>
    </p:spTree>
    <p:extLst>
      <p:ext uri="{BB962C8B-B14F-4D97-AF65-F5344CB8AC3E}">
        <p14:creationId xmlns:p14="http://schemas.microsoft.com/office/powerpoint/2010/main" val="2293578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B1DAE5-A675-3545-871D-BF1A117B367C}" type="datetimeFigureOut">
              <a:rPr lang="en-US" smtClean="0"/>
              <a:t>11/13/16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DB5E06-9906-7F46-9B59-A3160DED5E18}" type="slidenum">
              <a:rPr lang="en-US" smtClean="0"/>
              <a:t>‹#›</a:t>
            </a:fld>
            <a:endParaRPr lang="en-US"/>
          </a:p>
        </p:txBody>
      </p:sp>
    </p:spTree>
    <p:extLst>
      <p:ext uri="{BB962C8B-B14F-4D97-AF65-F5344CB8AC3E}">
        <p14:creationId xmlns:p14="http://schemas.microsoft.com/office/powerpoint/2010/main" val="2785018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B1DAE5-A675-3545-871D-BF1A117B367C}" type="datetimeFigureOut">
              <a:rPr lang="en-US" smtClean="0"/>
              <a:t>11/13/16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DB5E06-9906-7F46-9B59-A3160DED5E18}" type="slidenum">
              <a:rPr lang="en-US" smtClean="0"/>
              <a:t>‹#›</a:t>
            </a:fld>
            <a:endParaRPr lang="en-US"/>
          </a:p>
        </p:txBody>
      </p:sp>
    </p:spTree>
    <p:extLst>
      <p:ext uri="{BB962C8B-B14F-4D97-AF65-F5344CB8AC3E}">
        <p14:creationId xmlns:p14="http://schemas.microsoft.com/office/powerpoint/2010/main" val="3534820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B1DAE5-A675-3545-871D-BF1A117B367C}" type="datetimeFigureOut">
              <a:rPr lang="en-US" smtClean="0"/>
              <a:t>11/13/16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DB5E06-9906-7F46-9B59-A3160DED5E18}" type="slidenum">
              <a:rPr lang="en-US" smtClean="0"/>
              <a:t>‹#›</a:t>
            </a:fld>
            <a:endParaRPr lang="en-US"/>
          </a:p>
        </p:txBody>
      </p:sp>
    </p:spTree>
    <p:extLst>
      <p:ext uri="{BB962C8B-B14F-4D97-AF65-F5344CB8AC3E}">
        <p14:creationId xmlns:p14="http://schemas.microsoft.com/office/powerpoint/2010/main" val="3564318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B1DAE5-A675-3545-871D-BF1A117B367C}" type="datetimeFigureOut">
              <a:rPr lang="en-US" smtClean="0"/>
              <a:t>11/13/16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B5E06-9906-7F46-9B59-A3160DED5E18}" type="slidenum">
              <a:rPr lang="en-US" smtClean="0"/>
              <a:t>‹#›</a:t>
            </a:fld>
            <a:endParaRPr lang="en-US"/>
          </a:p>
        </p:txBody>
      </p:sp>
    </p:spTree>
    <p:extLst>
      <p:ext uri="{BB962C8B-B14F-4D97-AF65-F5344CB8AC3E}">
        <p14:creationId xmlns:p14="http://schemas.microsoft.com/office/powerpoint/2010/main" val="2598032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B1DAE5-A675-3545-871D-BF1A117B367C}" type="datetimeFigureOut">
              <a:rPr lang="en-US" smtClean="0"/>
              <a:t>11/13/16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B5E06-9906-7F46-9B59-A3160DED5E18}" type="slidenum">
              <a:rPr lang="en-US" smtClean="0"/>
              <a:t>‹#›</a:t>
            </a:fld>
            <a:endParaRPr lang="en-US"/>
          </a:p>
        </p:txBody>
      </p:sp>
    </p:spTree>
    <p:extLst>
      <p:ext uri="{BB962C8B-B14F-4D97-AF65-F5344CB8AC3E}">
        <p14:creationId xmlns:p14="http://schemas.microsoft.com/office/powerpoint/2010/main" val="156115708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B1DAE5-A675-3545-871D-BF1A117B367C}" type="datetimeFigureOut">
              <a:rPr lang="en-US" smtClean="0"/>
              <a:t>11/13/16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DB5E06-9906-7F46-9B59-A3160DED5E18}" type="slidenum">
              <a:rPr lang="en-US" smtClean="0"/>
              <a:t>‹#›</a:t>
            </a:fld>
            <a:endParaRPr lang="en-US"/>
          </a:p>
        </p:txBody>
      </p:sp>
    </p:spTree>
    <p:extLst>
      <p:ext uri="{BB962C8B-B14F-4D97-AF65-F5344CB8AC3E}">
        <p14:creationId xmlns:p14="http://schemas.microsoft.com/office/powerpoint/2010/main" val="2156562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w="38100" cmpd="sng">
            <a:solidFill>
              <a:schemeClr val="tx1"/>
            </a:solidFill>
          </a:ln>
        </p:spPr>
        <p:txBody>
          <a:bodyPr/>
          <a:lstStyle/>
          <a:p>
            <a:r>
              <a:rPr lang="en-US" dirty="0" smtClean="0"/>
              <a:t>Immigration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2122644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Employment-Based Immigration (240,000 total)</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U.S. provides various ways for immigrants with various skills to come to the United States (permanently and temporarily)</a:t>
            </a:r>
          </a:p>
          <a:p>
            <a:r>
              <a:rPr lang="en-US" dirty="0" smtClean="0"/>
              <a:t>Temporary Visa:</a:t>
            </a:r>
          </a:p>
          <a:p>
            <a:pPr lvl="1"/>
            <a:r>
              <a:rPr lang="en-US" dirty="0" smtClean="0"/>
              <a:t> Employers can hire and/or petition for a specific worker.  Many different categories exist.  A worker must leave the country when the visa expires or the worker gets fired.  </a:t>
            </a:r>
          </a:p>
          <a:p>
            <a:r>
              <a:rPr lang="en-US" dirty="0" smtClean="0"/>
              <a:t>Permanent Immigration:</a:t>
            </a:r>
          </a:p>
          <a:p>
            <a:pPr lvl="1"/>
            <a:r>
              <a:rPr lang="en-US" dirty="0" smtClean="0"/>
              <a:t>Persons with extraordinary ability</a:t>
            </a:r>
          </a:p>
          <a:p>
            <a:pPr lvl="1"/>
            <a:r>
              <a:rPr lang="en-US" dirty="0" smtClean="0"/>
              <a:t>Advanced degrees in Arts, Sciences, or Business</a:t>
            </a:r>
          </a:p>
          <a:p>
            <a:pPr lvl="1"/>
            <a:r>
              <a:rPr lang="en-US" dirty="0" smtClean="0"/>
              <a:t>Skilled workers with advanced training</a:t>
            </a:r>
          </a:p>
          <a:p>
            <a:pPr lvl="1"/>
            <a:r>
              <a:rPr lang="en-US" dirty="0" smtClean="0"/>
              <a:t>Special immigrants (religious affiliation, government workers, etc.)</a:t>
            </a:r>
          </a:p>
          <a:p>
            <a:pPr lvl="1"/>
            <a:r>
              <a:rPr lang="en-US" dirty="0" smtClean="0"/>
              <a:t>Persons who invest 500,000 to 1,000,000 in a business that employs at least 10 employees.  </a:t>
            </a:r>
            <a:endParaRPr lang="en-US" dirty="0"/>
          </a:p>
        </p:txBody>
      </p:sp>
    </p:spTree>
    <p:extLst>
      <p:ext uri="{BB962C8B-B14F-4D97-AF65-F5344CB8AC3E}">
        <p14:creationId xmlns:p14="http://schemas.microsoft.com/office/powerpoint/2010/main" val="338780328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Per-country ceilings</a:t>
            </a:r>
            <a:endParaRPr lang="en-US" dirty="0"/>
          </a:p>
        </p:txBody>
      </p:sp>
      <p:sp>
        <p:nvSpPr>
          <p:cNvPr id="3" name="Content Placeholder 2"/>
          <p:cNvSpPr>
            <a:spLocks noGrp="1"/>
          </p:cNvSpPr>
          <p:nvPr>
            <p:ph idx="1"/>
          </p:nvPr>
        </p:nvSpPr>
        <p:spPr/>
        <p:txBody>
          <a:bodyPr/>
          <a:lstStyle/>
          <a:p>
            <a:r>
              <a:rPr lang="en-US" dirty="0"/>
              <a:t>Currently, no group of permanent immigrants (family-based and employment-based) from a single country can exceed seven percent of the total amount of people immigrating to the United States in a single fiscal year.</a:t>
            </a:r>
          </a:p>
        </p:txBody>
      </p:sp>
    </p:spTree>
    <p:extLst>
      <p:ext uri="{BB962C8B-B14F-4D97-AF65-F5344CB8AC3E}">
        <p14:creationId xmlns:p14="http://schemas.microsoft.com/office/powerpoint/2010/main" val="265085219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Refugees and </a:t>
            </a:r>
            <a:r>
              <a:rPr lang="en-US" dirty="0" err="1" smtClean="0"/>
              <a:t>Asylees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Refugees are admitted to the United States based upon an inability to return to their home countries because of a “well-founded fear of persecution” due to their race, membership in a particular social group, political opinion, religion, or national origin.</a:t>
            </a:r>
          </a:p>
          <a:p>
            <a:r>
              <a:rPr lang="en-US" dirty="0" smtClean="0"/>
              <a:t>The admission of refugees turns on numerous factors, such as the degree of risk they face, membership in a group that is of special concern to the United States (designated yearly by the President of the United States and Congress), and whether or not they have family members in the United States.</a:t>
            </a:r>
          </a:p>
          <a:p>
            <a:r>
              <a:rPr lang="en-US" dirty="0"/>
              <a:t>Each year the President, in consultation with Congress, determines the numerical ceiling for refugee admissions.</a:t>
            </a:r>
            <a:endParaRPr lang="en-US" dirty="0" smtClean="0"/>
          </a:p>
          <a:p>
            <a:endParaRPr lang="en-US" dirty="0"/>
          </a:p>
        </p:txBody>
      </p:sp>
    </p:spTree>
    <p:extLst>
      <p:ext uri="{BB962C8B-B14F-4D97-AF65-F5344CB8AC3E}">
        <p14:creationId xmlns:p14="http://schemas.microsoft.com/office/powerpoint/2010/main" val="323820599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Refugees by region (2016)</a:t>
            </a:r>
            <a:endParaRPr lang="en-US" dirty="0"/>
          </a:p>
        </p:txBody>
      </p:sp>
      <p:pic>
        <p:nvPicPr>
          <p:cNvPr id="4" name="Content Placeholder 3" descr="Screen Shot 2016-11-13 at 10.11.52 PM.png"/>
          <p:cNvPicPr>
            <a:picLocks noGrp="1" noChangeAspect="1"/>
          </p:cNvPicPr>
          <p:nvPr>
            <p:ph idx="1"/>
          </p:nvPr>
        </p:nvPicPr>
        <p:blipFill>
          <a:blip r:embed="rId2">
            <a:extLst>
              <a:ext uri="{28A0092B-C50C-407E-A947-70E740481C1C}">
                <a14:useLocalDpi xmlns:a14="http://schemas.microsoft.com/office/drawing/2010/main" val="0"/>
              </a:ext>
            </a:extLst>
          </a:blip>
          <a:srcRect l="-15704" r="-15704"/>
          <a:stretch>
            <a:fillRect/>
          </a:stretch>
        </p:blipFill>
        <p:spPr>
          <a:xfrm>
            <a:off x="-411654" y="1600200"/>
            <a:ext cx="9555654" cy="5255242"/>
          </a:xfrm>
        </p:spPr>
      </p:pic>
    </p:spTree>
    <p:extLst>
      <p:ext uri="{BB962C8B-B14F-4D97-AF65-F5344CB8AC3E}">
        <p14:creationId xmlns:p14="http://schemas.microsoft.com/office/powerpoint/2010/main" val="7157384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Diversity Visa Program</a:t>
            </a:r>
            <a:endParaRPr lang="en-US" dirty="0"/>
          </a:p>
        </p:txBody>
      </p:sp>
      <p:sp>
        <p:nvSpPr>
          <p:cNvPr id="3" name="Content Placeholder 2"/>
          <p:cNvSpPr>
            <a:spLocks noGrp="1"/>
          </p:cNvSpPr>
          <p:nvPr>
            <p:ph idx="1"/>
          </p:nvPr>
        </p:nvSpPr>
        <p:spPr/>
        <p:txBody>
          <a:bodyPr>
            <a:normAutofit fontScale="92500" lnSpcReduction="10000"/>
          </a:bodyPr>
          <a:lstStyle/>
          <a:p>
            <a:r>
              <a:rPr lang="en-US" dirty="0"/>
              <a:t>Each year 55,000 visas are allocated randomly to nationals from countries that have sent less than 50,000 immigrants to the United States in the previous 5 years</a:t>
            </a:r>
            <a:r>
              <a:rPr lang="en-US" dirty="0" smtClean="0"/>
              <a:t>.</a:t>
            </a:r>
          </a:p>
          <a:p>
            <a:r>
              <a:rPr lang="en-US" dirty="0"/>
              <a:t>To be eligible for a diversity visa, an immigrant must have a high-school education (or its equivalent) or have, within the past five years, a minimum of two years working in a profession requiring at least two years of training or experience.</a:t>
            </a:r>
          </a:p>
        </p:txBody>
      </p:sp>
    </p:spTree>
    <p:extLst>
      <p:ext uri="{BB962C8B-B14F-4D97-AF65-F5344CB8AC3E}">
        <p14:creationId xmlns:p14="http://schemas.microsoft.com/office/powerpoint/2010/main" val="442713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Citizenship</a:t>
            </a:r>
            <a:endParaRPr lang="en-US" dirty="0"/>
          </a:p>
        </p:txBody>
      </p:sp>
      <p:sp>
        <p:nvSpPr>
          <p:cNvPr id="3" name="Content Placeholder 2"/>
          <p:cNvSpPr>
            <a:spLocks noGrp="1"/>
          </p:cNvSpPr>
          <p:nvPr>
            <p:ph idx="1"/>
          </p:nvPr>
        </p:nvSpPr>
        <p:spPr/>
        <p:txBody>
          <a:bodyPr>
            <a:normAutofit fontScale="85000" lnSpcReduction="10000"/>
          </a:bodyPr>
          <a:lstStyle/>
          <a:p>
            <a:r>
              <a:rPr lang="en-US" dirty="0"/>
              <a:t>In order to qualify for U.S. citizenship through naturalization, an individual must have had LPR status (a green card) for at least five years (or three years if he or she obtained the green card through a U.S.-citizen spouse or through the Violence Against Women Act, VAWA)</a:t>
            </a:r>
            <a:r>
              <a:rPr lang="en-US" dirty="0" smtClean="0"/>
              <a:t>.</a:t>
            </a:r>
          </a:p>
          <a:p>
            <a:r>
              <a:rPr lang="en-US" dirty="0"/>
              <a:t>Applicants for U.S. citizenship must be at least 18-years-old, demonstrate continuous residency, demonstrate “good moral character,” pass English and U.S. history and civics exams (with certain exceptions), and pay an application fee, among other requirements.</a:t>
            </a:r>
          </a:p>
        </p:txBody>
      </p:sp>
    </p:spTree>
    <p:extLst>
      <p:ext uri="{BB962C8B-B14F-4D97-AF65-F5344CB8AC3E}">
        <p14:creationId xmlns:p14="http://schemas.microsoft.com/office/powerpoint/2010/main" val="241717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Illegal Immigration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a:t>The United States Department of Homeland Security (DHS) has estimated that 11.4 million unauthorized </a:t>
            </a:r>
            <a:r>
              <a:rPr lang="en-US" b="1" dirty="0"/>
              <a:t>immigrants</a:t>
            </a:r>
            <a:r>
              <a:rPr lang="en-US" dirty="0"/>
              <a:t> lived in the United States in January 2012. According to DHS estimates, "the number of </a:t>
            </a:r>
            <a:r>
              <a:rPr lang="en-US" b="1" dirty="0"/>
              <a:t>illegal immigrants</a:t>
            </a:r>
            <a:r>
              <a:rPr lang="en-US" dirty="0"/>
              <a:t> peaked around 12 million in 2007 and has gradually declined to closer to 11 million</a:t>
            </a:r>
            <a:r>
              <a:rPr lang="en-US" dirty="0" smtClean="0"/>
              <a:t>.”</a:t>
            </a:r>
          </a:p>
          <a:p>
            <a:r>
              <a:rPr lang="en-US" dirty="0"/>
              <a:t>The U.S. civilian workforce included 8 million unauthorized immigrants in 2014, accounting for 5% of those who were working or were unemployed and looking for </a:t>
            </a:r>
            <a:r>
              <a:rPr lang="en-US" dirty="0" smtClean="0"/>
              <a:t>work.</a:t>
            </a:r>
          </a:p>
          <a:p>
            <a:r>
              <a:rPr lang="en-US" dirty="0"/>
              <a:t>Mexicans made up 52% of all unauthorized immigrants in 2014, though their numbers </a:t>
            </a:r>
            <a:r>
              <a:rPr lang="en-US" dirty="0" smtClean="0"/>
              <a:t>had declining in recent years.</a:t>
            </a:r>
          </a:p>
          <a:p>
            <a:r>
              <a:rPr lang="en-US" dirty="0" smtClean="0"/>
              <a:t>Six </a:t>
            </a:r>
            <a:r>
              <a:rPr lang="en-US" dirty="0"/>
              <a:t>states accounted </a:t>
            </a:r>
            <a:r>
              <a:rPr lang="en-US" dirty="0" smtClean="0"/>
              <a:t>for 59% of unauthorized immigrants on 2014: California, Texas, Florida, New York, New Jersey, and Illinois. </a:t>
            </a:r>
          </a:p>
          <a:p>
            <a:r>
              <a:rPr lang="en-US" dirty="0"/>
              <a:t>A rising share of unauthorized immigrants have lived in the U.S. for at least a decade.</a:t>
            </a:r>
            <a:endParaRPr lang="en-US" u="sng" dirty="0">
              <a:solidFill>
                <a:srgbClr val="000000"/>
              </a:solidFill>
            </a:endParaRPr>
          </a:p>
        </p:txBody>
      </p:sp>
    </p:spTree>
    <p:extLst>
      <p:ext uri="{BB962C8B-B14F-4D97-AF65-F5344CB8AC3E}">
        <p14:creationId xmlns:p14="http://schemas.microsoft.com/office/powerpoint/2010/main" val="1440057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Immigration Statistics 1833 to 1903</a:t>
            </a:r>
            <a:endParaRPr lang="en-US" dirty="0"/>
          </a:p>
        </p:txBody>
      </p:sp>
      <p:pic>
        <p:nvPicPr>
          <p:cNvPr id="4" name="Content Placeholder 3" descr="Screen Shot 2016-11-13 at 9.23.24 PM.png"/>
          <p:cNvPicPr>
            <a:picLocks noGrp="1" noChangeAspect="1"/>
          </p:cNvPicPr>
          <p:nvPr>
            <p:ph idx="1"/>
          </p:nvPr>
        </p:nvPicPr>
        <p:blipFill>
          <a:blip r:embed="rId2">
            <a:extLst>
              <a:ext uri="{28A0092B-C50C-407E-A947-70E740481C1C}">
                <a14:useLocalDpi xmlns:a14="http://schemas.microsoft.com/office/drawing/2010/main" val="0"/>
              </a:ext>
            </a:extLst>
          </a:blip>
          <a:srcRect l="-6603" r="-6603"/>
          <a:stretch>
            <a:fillRect/>
          </a:stretch>
        </p:blipFill>
        <p:spPr>
          <a:xfrm>
            <a:off x="-168080" y="1417638"/>
            <a:ext cx="9312080" cy="5121285"/>
          </a:xfrm>
        </p:spPr>
      </p:pic>
    </p:spTree>
    <p:extLst>
      <p:ext uri="{BB962C8B-B14F-4D97-AF65-F5344CB8AC3E}">
        <p14:creationId xmlns:p14="http://schemas.microsoft.com/office/powerpoint/2010/main" val="110094001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Immigration Statistics 1904 to 1940</a:t>
            </a:r>
            <a:endParaRPr lang="en-US" dirty="0"/>
          </a:p>
        </p:txBody>
      </p:sp>
      <p:pic>
        <p:nvPicPr>
          <p:cNvPr id="5" name="Content Placeholder 4" descr="Screen Shot 2016-11-13 at 9.26.41 PM.png"/>
          <p:cNvPicPr>
            <a:picLocks noGrp="1" noChangeAspect="1"/>
          </p:cNvPicPr>
          <p:nvPr>
            <p:ph idx="1"/>
          </p:nvPr>
        </p:nvPicPr>
        <p:blipFill>
          <a:blip r:embed="rId2">
            <a:extLst>
              <a:ext uri="{28A0092B-C50C-407E-A947-70E740481C1C}">
                <a14:useLocalDpi xmlns:a14="http://schemas.microsoft.com/office/drawing/2010/main" val="0"/>
              </a:ext>
            </a:extLst>
          </a:blip>
          <a:srcRect l="-10199" r="-10199"/>
          <a:stretch>
            <a:fillRect/>
          </a:stretch>
        </p:blipFill>
        <p:spPr>
          <a:xfrm>
            <a:off x="0" y="1417638"/>
            <a:ext cx="9262008" cy="5093747"/>
          </a:xfrm>
        </p:spPr>
      </p:pic>
    </p:spTree>
    <p:extLst>
      <p:ext uri="{BB962C8B-B14F-4D97-AF65-F5344CB8AC3E}">
        <p14:creationId xmlns:p14="http://schemas.microsoft.com/office/powerpoint/2010/main" val="161386875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253"/>
            <a:ext cx="8229600" cy="1143000"/>
          </a:xfrm>
        </p:spPr>
        <p:txBody>
          <a:bodyPr/>
          <a:lstStyle/>
          <a:p>
            <a:r>
              <a:rPr lang="en-US" dirty="0" smtClean="0"/>
              <a:t>Immigration Statistics 1941 to 2000</a:t>
            </a:r>
            <a:endParaRPr lang="en-US" dirty="0"/>
          </a:p>
        </p:txBody>
      </p:sp>
      <p:pic>
        <p:nvPicPr>
          <p:cNvPr id="5" name="Content Placeholder 4" descr="Screen Shot 2016-11-13 at 9.28.14 PM.png"/>
          <p:cNvPicPr>
            <a:picLocks noGrp="1" noChangeAspect="1"/>
          </p:cNvPicPr>
          <p:nvPr>
            <p:ph idx="1"/>
          </p:nvPr>
        </p:nvPicPr>
        <p:blipFill>
          <a:blip r:embed="rId2">
            <a:extLst>
              <a:ext uri="{28A0092B-C50C-407E-A947-70E740481C1C}">
                <a14:useLocalDpi xmlns:a14="http://schemas.microsoft.com/office/drawing/2010/main" val="0"/>
              </a:ext>
            </a:extLst>
          </a:blip>
          <a:srcRect l="-11733" r="-11733"/>
          <a:stretch>
            <a:fillRect/>
          </a:stretch>
        </p:blipFill>
        <p:spPr>
          <a:xfrm>
            <a:off x="-392186" y="1133835"/>
            <a:ext cx="10017506" cy="5509242"/>
          </a:xfrm>
        </p:spPr>
      </p:pic>
    </p:spTree>
    <p:extLst>
      <p:ext uri="{BB962C8B-B14F-4D97-AF65-F5344CB8AC3E}">
        <p14:creationId xmlns:p14="http://schemas.microsoft.com/office/powerpoint/2010/main" val="161386875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484"/>
            <a:ext cx="8229600" cy="1143000"/>
          </a:xfrm>
        </p:spPr>
        <p:txBody>
          <a:bodyPr/>
          <a:lstStyle/>
          <a:p>
            <a:r>
              <a:rPr lang="en-US" dirty="0" smtClean="0"/>
              <a:t>Immigration Statistics 2000 to 2014</a:t>
            </a:r>
            <a:endParaRPr lang="en-US" dirty="0"/>
          </a:p>
        </p:txBody>
      </p:sp>
      <p:pic>
        <p:nvPicPr>
          <p:cNvPr id="7" name="Content Placeholder 6" descr="Screen Shot 2016-11-13 at 9.32.09 PM.png"/>
          <p:cNvPicPr>
            <a:picLocks noGrp="1" noChangeAspect="1"/>
          </p:cNvPicPr>
          <p:nvPr>
            <p:ph idx="1"/>
          </p:nvPr>
        </p:nvPicPr>
        <p:blipFill>
          <a:blip r:embed="rId2">
            <a:extLst>
              <a:ext uri="{28A0092B-C50C-407E-A947-70E740481C1C}">
                <a14:useLocalDpi xmlns:a14="http://schemas.microsoft.com/office/drawing/2010/main" val="0"/>
              </a:ext>
            </a:extLst>
          </a:blip>
          <a:srcRect l="-14088" r="-14088"/>
          <a:stretch>
            <a:fillRect/>
          </a:stretch>
        </p:blipFill>
        <p:spPr>
          <a:xfrm>
            <a:off x="-762000" y="1015651"/>
            <a:ext cx="10623197" cy="5842349"/>
          </a:xfrm>
        </p:spPr>
      </p:pic>
    </p:spTree>
    <p:extLst>
      <p:ext uri="{BB962C8B-B14F-4D97-AF65-F5344CB8AC3E}">
        <p14:creationId xmlns:p14="http://schemas.microsoft.com/office/powerpoint/2010/main" val="161386875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Citizens added to the United States 1910 to 1940</a:t>
            </a:r>
            <a:endParaRPr lang="en-US" dirty="0"/>
          </a:p>
        </p:txBody>
      </p:sp>
      <p:pic>
        <p:nvPicPr>
          <p:cNvPr id="4" name="Content Placeholder 3" descr="Screen Shot 2016-11-13 at 9.38.47 PM.png"/>
          <p:cNvPicPr>
            <a:picLocks noGrp="1" noChangeAspect="1"/>
          </p:cNvPicPr>
          <p:nvPr>
            <p:ph idx="1"/>
          </p:nvPr>
        </p:nvPicPr>
        <p:blipFill>
          <a:blip r:embed="rId2">
            <a:extLst>
              <a:ext uri="{28A0092B-C50C-407E-A947-70E740481C1C}">
                <a14:useLocalDpi xmlns:a14="http://schemas.microsoft.com/office/drawing/2010/main" val="0"/>
              </a:ext>
            </a:extLst>
          </a:blip>
          <a:srcRect l="-16100" r="-16100"/>
          <a:stretch>
            <a:fillRect/>
          </a:stretch>
        </p:blipFill>
        <p:spPr>
          <a:xfrm>
            <a:off x="-236662" y="1417638"/>
            <a:ext cx="9876496" cy="5431692"/>
          </a:xfrm>
        </p:spPr>
      </p:pic>
    </p:spTree>
    <p:extLst>
      <p:ext uri="{BB962C8B-B14F-4D97-AF65-F5344CB8AC3E}">
        <p14:creationId xmlns:p14="http://schemas.microsoft.com/office/powerpoint/2010/main" val="146770108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792"/>
            <a:ext cx="8229600" cy="1143000"/>
          </a:xfrm>
        </p:spPr>
        <p:txBody>
          <a:bodyPr>
            <a:normAutofit fontScale="90000"/>
          </a:bodyPr>
          <a:lstStyle/>
          <a:p>
            <a:r>
              <a:rPr lang="en-US" dirty="0" smtClean="0"/>
              <a:t>New Citizens added to the United States 1940 to 1980</a:t>
            </a:r>
            <a:endParaRPr lang="en-US" dirty="0"/>
          </a:p>
        </p:txBody>
      </p:sp>
      <p:pic>
        <p:nvPicPr>
          <p:cNvPr id="5" name="Content Placeholder 4" descr="Screen Shot 2016-11-13 at 9.45.56 PM.png"/>
          <p:cNvPicPr>
            <a:picLocks noGrp="1" noChangeAspect="1"/>
          </p:cNvPicPr>
          <p:nvPr>
            <p:ph idx="1"/>
          </p:nvPr>
        </p:nvPicPr>
        <p:blipFill>
          <a:blip r:embed="rId2">
            <a:extLst>
              <a:ext uri="{28A0092B-C50C-407E-A947-70E740481C1C}">
                <a14:useLocalDpi xmlns:a14="http://schemas.microsoft.com/office/drawing/2010/main" val="0"/>
              </a:ext>
            </a:extLst>
          </a:blip>
          <a:srcRect l="-14038" r="-14038"/>
          <a:stretch>
            <a:fillRect/>
          </a:stretch>
        </p:blipFill>
        <p:spPr>
          <a:xfrm>
            <a:off x="-148492" y="1417638"/>
            <a:ext cx="9892260" cy="5440362"/>
          </a:xfrm>
        </p:spPr>
      </p:pic>
    </p:spTree>
    <p:extLst>
      <p:ext uri="{BB962C8B-B14F-4D97-AF65-F5344CB8AC3E}">
        <p14:creationId xmlns:p14="http://schemas.microsoft.com/office/powerpoint/2010/main" val="418613512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8"/>
            <a:ext cx="8229600" cy="1143000"/>
          </a:xfrm>
        </p:spPr>
        <p:txBody>
          <a:bodyPr>
            <a:normAutofit fontScale="90000"/>
          </a:bodyPr>
          <a:lstStyle/>
          <a:p>
            <a:r>
              <a:rPr lang="en-US" dirty="0" smtClean="0"/>
              <a:t>New Citizens added to the United States 1981 to 2014</a:t>
            </a:r>
            <a:endParaRPr lang="en-US" dirty="0"/>
          </a:p>
        </p:txBody>
      </p:sp>
      <p:pic>
        <p:nvPicPr>
          <p:cNvPr id="5" name="Content Placeholder 4" descr="Screen Shot 2016-11-13 at 9.47.37 PM.png"/>
          <p:cNvPicPr>
            <a:picLocks noGrp="1" noChangeAspect="1"/>
          </p:cNvPicPr>
          <p:nvPr>
            <p:ph idx="1"/>
          </p:nvPr>
        </p:nvPicPr>
        <p:blipFill>
          <a:blip r:embed="rId2">
            <a:extLst>
              <a:ext uri="{28A0092B-C50C-407E-A947-70E740481C1C}">
                <a14:useLocalDpi xmlns:a14="http://schemas.microsoft.com/office/drawing/2010/main" val="0"/>
              </a:ext>
            </a:extLst>
          </a:blip>
          <a:srcRect l="-15891" r="-15891"/>
          <a:stretch>
            <a:fillRect/>
          </a:stretch>
        </p:blipFill>
        <p:spPr>
          <a:xfrm>
            <a:off x="-148293" y="1417638"/>
            <a:ext cx="9892259" cy="5440362"/>
          </a:xfrm>
        </p:spPr>
      </p:pic>
    </p:spTree>
    <p:extLst>
      <p:ext uri="{BB962C8B-B14F-4D97-AF65-F5344CB8AC3E}">
        <p14:creationId xmlns:p14="http://schemas.microsoft.com/office/powerpoint/2010/main" val="418613512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Family-Based Immigration</a:t>
            </a:r>
            <a:endParaRPr lang="en-US" dirty="0"/>
          </a:p>
        </p:txBody>
      </p:sp>
      <p:sp>
        <p:nvSpPr>
          <p:cNvPr id="3" name="Content Placeholder 2"/>
          <p:cNvSpPr>
            <a:spLocks noGrp="1"/>
          </p:cNvSpPr>
          <p:nvPr>
            <p:ph idx="1"/>
          </p:nvPr>
        </p:nvSpPr>
        <p:spPr/>
        <p:txBody>
          <a:bodyPr>
            <a:normAutofit lnSpcReduction="10000"/>
          </a:bodyPr>
          <a:lstStyle/>
          <a:p>
            <a:r>
              <a:rPr lang="en-US" dirty="0" smtClean="0"/>
              <a:t>Immediate relatives:</a:t>
            </a:r>
          </a:p>
          <a:p>
            <a:pPr lvl="1"/>
            <a:r>
              <a:rPr lang="en-US" dirty="0" smtClean="0"/>
              <a:t>Spouses of U.S. Citizens</a:t>
            </a:r>
          </a:p>
          <a:p>
            <a:pPr lvl="1"/>
            <a:r>
              <a:rPr lang="en-US" dirty="0" smtClean="0"/>
              <a:t>Unmarried minor children of U.S. citizens (under 21 years old)</a:t>
            </a:r>
          </a:p>
          <a:p>
            <a:pPr lvl="1"/>
            <a:r>
              <a:rPr lang="en-US" dirty="0" smtClean="0"/>
              <a:t>Parents of U.S. Citizens (petitioner must be 21 years old)</a:t>
            </a:r>
          </a:p>
          <a:p>
            <a:r>
              <a:rPr lang="en-US" dirty="0" smtClean="0"/>
              <a:t>Family Preference System</a:t>
            </a:r>
          </a:p>
          <a:p>
            <a:pPr lvl="1"/>
            <a:r>
              <a:rPr lang="en-US" dirty="0" smtClean="0"/>
              <a:t>Adult children</a:t>
            </a:r>
          </a:p>
          <a:p>
            <a:pPr lvl="1"/>
            <a:r>
              <a:rPr lang="en-US" dirty="0" smtClean="0"/>
              <a:t>Spouses and unmarried children</a:t>
            </a:r>
            <a:endParaRPr lang="en-US" dirty="0"/>
          </a:p>
        </p:txBody>
      </p:sp>
    </p:spTree>
    <p:extLst>
      <p:ext uri="{BB962C8B-B14F-4D97-AF65-F5344CB8AC3E}">
        <p14:creationId xmlns:p14="http://schemas.microsoft.com/office/powerpoint/2010/main" val="307867110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922</TotalTime>
  <Words>736</Words>
  <Application>Microsoft Macintosh PowerPoint</Application>
  <PresentationFormat>On-screen Show (4:3)</PresentationFormat>
  <Paragraphs>45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Immigration</vt:lpstr>
      <vt:lpstr>Immigration Statistics 1833 to 1903</vt:lpstr>
      <vt:lpstr>Immigration Statistics 1904 to 1940</vt:lpstr>
      <vt:lpstr>Immigration Statistics 1941 to 2000</vt:lpstr>
      <vt:lpstr>Immigration Statistics 2000 to 2014</vt:lpstr>
      <vt:lpstr>New Citizens added to the United States 1910 to 1940</vt:lpstr>
      <vt:lpstr>New Citizens added to the United States 1940 to 1980</vt:lpstr>
      <vt:lpstr>New Citizens added to the United States 1981 to 2014</vt:lpstr>
      <vt:lpstr>Family-Based Immigration</vt:lpstr>
      <vt:lpstr>Employment-Based Immigration (240,000 total)</vt:lpstr>
      <vt:lpstr>Per-country ceilings</vt:lpstr>
      <vt:lpstr>Refugees and Asylees</vt:lpstr>
      <vt:lpstr>Refugees by region (2016)</vt:lpstr>
      <vt:lpstr>Diversity Visa Program</vt:lpstr>
      <vt:lpstr>Citizenship</vt:lpstr>
      <vt:lpstr>Illegal Immigration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Immigration</dc:title>
  <dc:creator>Jon Lehman</dc:creator>
  <cp:lastModifiedBy>Jon Lehman</cp:lastModifiedBy>
  <cp:revision>10</cp:revision>
  <dcterms:created xsi:type="dcterms:W3CDTF">2016-11-14T04:01:31Z</dcterms:created>
  <dcterms:modified xsi:type="dcterms:W3CDTF">2016-11-14T19:24:02Z</dcterms:modified>
</cp:coreProperties>
</file>