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60" r:id="rId3"/>
    <p:sldId id="261" r:id="rId4"/>
    <p:sldId id="262" r:id="rId5"/>
    <p:sldId id="263" r:id="rId6"/>
    <p:sldId id="264" r:id="rId7"/>
    <p:sldId id="265" r:id="rId8"/>
    <p:sldId id="266" r:id="rId9"/>
    <p:sldId id="267" r:id="rId10"/>
    <p:sldId id="268" r:id="rId11"/>
    <p:sldId id="269" r:id="rId12"/>
    <p:sldId id="273" r:id="rId13"/>
    <p:sldId id="274" r:id="rId14"/>
    <p:sldId id="279" r:id="rId15"/>
    <p:sldId id="280" r:id="rId16"/>
    <p:sldId id="281" r:id="rId17"/>
    <p:sldId id="277" r:id="rId18"/>
    <p:sldId id="285" r:id="rId19"/>
    <p:sldId id="286" r:id="rId20"/>
    <p:sldId id="287" r:id="rId21"/>
    <p:sldId id="270" r:id="rId22"/>
    <p:sldId id="271" r:id="rId23"/>
    <p:sldId id="272" r:id="rId24"/>
    <p:sldId id="282" r:id="rId25"/>
    <p:sldId id="283" r:id="rId26"/>
    <p:sldId id="293" r:id="rId27"/>
    <p:sldId id="294" r:id="rId28"/>
    <p:sldId id="295" r:id="rId29"/>
    <p:sldId id="296" r:id="rId30"/>
  </p:sldIdLst>
  <p:sldSz cx="9144000" cy="6858000" type="screen4x3"/>
  <p:notesSz cx="6858000" cy="9144000"/>
  <p:defaultTextStyle>
    <a:lvl1pPr algn="ctr" defTabSz="317500">
      <a:defRPr sz="2800">
        <a:solidFill>
          <a:srgbClr val="FFFFFF"/>
        </a:solidFill>
        <a:latin typeface="+mn-lt"/>
        <a:ea typeface="+mn-ea"/>
        <a:cs typeface="+mn-cs"/>
        <a:sym typeface="Chalkboard"/>
      </a:defRPr>
    </a:lvl1pPr>
    <a:lvl2pPr indent="266700" algn="ctr" defTabSz="317500">
      <a:defRPr sz="2800">
        <a:solidFill>
          <a:srgbClr val="FFFFFF"/>
        </a:solidFill>
        <a:latin typeface="+mn-lt"/>
        <a:ea typeface="+mn-ea"/>
        <a:cs typeface="+mn-cs"/>
        <a:sym typeface="Chalkboard"/>
      </a:defRPr>
    </a:lvl2pPr>
    <a:lvl3pPr indent="533400" algn="ctr" defTabSz="317500">
      <a:defRPr sz="2800">
        <a:solidFill>
          <a:srgbClr val="FFFFFF"/>
        </a:solidFill>
        <a:latin typeface="+mn-lt"/>
        <a:ea typeface="+mn-ea"/>
        <a:cs typeface="+mn-cs"/>
        <a:sym typeface="Chalkboard"/>
      </a:defRPr>
    </a:lvl3pPr>
    <a:lvl4pPr indent="800100" algn="ctr" defTabSz="317500">
      <a:defRPr sz="2800">
        <a:solidFill>
          <a:srgbClr val="FFFFFF"/>
        </a:solidFill>
        <a:latin typeface="+mn-lt"/>
        <a:ea typeface="+mn-ea"/>
        <a:cs typeface="+mn-cs"/>
        <a:sym typeface="Chalkboard"/>
      </a:defRPr>
    </a:lvl4pPr>
    <a:lvl5pPr indent="1066800" algn="ctr" defTabSz="317500">
      <a:defRPr sz="2800">
        <a:solidFill>
          <a:srgbClr val="FFFFFF"/>
        </a:solidFill>
        <a:latin typeface="+mn-lt"/>
        <a:ea typeface="+mn-ea"/>
        <a:cs typeface="+mn-cs"/>
        <a:sym typeface="Chalkboard"/>
      </a:defRPr>
    </a:lvl5pPr>
    <a:lvl6pPr indent="1333500" algn="ctr" defTabSz="317500">
      <a:defRPr sz="2800">
        <a:solidFill>
          <a:srgbClr val="FFFFFF"/>
        </a:solidFill>
        <a:latin typeface="+mn-lt"/>
        <a:ea typeface="+mn-ea"/>
        <a:cs typeface="+mn-cs"/>
        <a:sym typeface="Chalkboard"/>
      </a:defRPr>
    </a:lvl6pPr>
    <a:lvl7pPr indent="1612900" algn="ctr" defTabSz="317500">
      <a:defRPr sz="2800">
        <a:solidFill>
          <a:srgbClr val="FFFFFF"/>
        </a:solidFill>
        <a:latin typeface="+mn-lt"/>
        <a:ea typeface="+mn-ea"/>
        <a:cs typeface="+mn-cs"/>
        <a:sym typeface="Chalkboard"/>
      </a:defRPr>
    </a:lvl7pPr>
    <a:lvl8pPr indent="1879600" algn="ctr" defTabSz="317500">
      <a:defRPr sz="2800">
        <a:solidFill>
          <a:srgbClr val="FFFFFF"/>
        </a:solidFill>
        <a:latin typeface="+mn-lt"/>
        <a:ea typeface="+mn-ea"/>
        <a:cs typeface="+mn-cs"/>
        <a:sym typeface="Chalkboard"/>
      </a:defRPr>
    </a:lvl8pPr>
    <a:lvl9pPr indent="2146300" algn="ctr" defTabSz="317500">
      <a:defRPr sz="2800">
        <a:solidFill>
          <a:srgbClr val="FFFFFF"/>
        </a:solidFill>
        <a:latin typeface="+mn-lt"/>
        <a:ea typeface="+mn-ea"/>
        <a:cs typeface="+mn-cs"/>
        <a:sym typeface="Chalkboar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8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2400" b="1" i="0" u="none" strike="noStrike">
                <a:solidFill>
                  <a:srgbClr val="FFFFFF"/>
                </a:solidFill>
                <a:effectLst/>
                <a:latin typeface="Garamond"/>
              </a:defRPr>
            </a:pPr>
            <a:r>
              <a:rPr lang="en-US" sz="2400" b="1" i="0" u="none" strike="noStrike">
                <a:solidFill>
                  <a:srgbClr val="FFFFFF"/>
                </a:solidFill>
                <a:effectLst/>
                <a:latin typeface="Garamond"/>
              </a:rPr>
              <a:t>Japanese Population in Millions</a:t>
            </a:r>
          </a:p>
        </c:rich>
      </c:tx>
      <c:layout>
        <c:manualLayout>
          <c:xMode val="edge"/>
          <c:yMode val="edge"/>
          <c:x val="0.237696"/>
          <c:y val="0.005"/>
          <c:w val="0.524608"/>
          <c:h val="0.151644"/>
        </c:manualLayout>
      </c:layout>
      <c:overlay val="1"/>
      <c:spPr>
        <a:noFill/>
        <a:effectLst/>
      </c:spPr>
    </c:title>
    <c:autoTitleDeleted val="0"/>
    <c:plotArea>
      <c:layout>
        <c:manualLayout>
          <c:layoutTarget val="inner"/>
          <c:xMode val="edge"/>
          <c:yMode val="edge"/>
          <c:x val="0.0631985"/>
          <c:y val="0.151644"/>
          <c:w val="0.905507"/>
          <c:h val="0.730247"/>
        </c:manualLayout>
      </c:layout>
      <c:lineChart>
        <c:grouping val="standard"/>
        <c:varyColors val="0"/>
        <c:ser>
          <c:idx val="0"/>
          <c:order val="0"/>
          <c:tx>
            <c:strRef>
              <c:f>Sheet1!$B$1</c:f>
              <c:strCache>
                <c:ptCount val="1"/>
                <c:pt idx="0">
                  <c:v>Japanese Population in Millions</c:v>
                </c:pt>
              </c:strCache>
            </c:strRef>
          </c:tx>
          <c:spPr>
            <a:ln w="57150" cap="flat">
              <a:solidFill>
                <a:srgbClr val="A1D562"/>
              </a:solidFill>
              <a:prstDash val="solid"/>
              <a:round/>
            </a:ln>
            <a:effectLst/>
          </c:spPr>
          <c:marker>
            <c:symbol val="none"/>
          </c:marker>
          <c:cat>
            <c:strRef>
              <c:f>Sheet1!$A$2:$A$8</c:f>
              <c:strCache>
                <c:ptCount val="7"/>
                <c:pt idx="0">
                  <c:v>1910</c:v>
                </c:pt>
                <c:pt idx="1">
                  <c:v>1915</c:v>
                </c:pt>
                <c:pt idx="2">
                  <c:v>1920</c:v>
                </c:pt>
                <c:pt idx="3">
                  <c:v>1925</c:v>
                </c:pt>
                <c:pt idx="4">
                  <c:v>1930</c:v>
                </c:pt>
                <c:pt idx="5">
                  <c:v>1935</c:v>
                </c:pt>
                <c:pt idx="6">
                  <c:v>1940</c:v>
                </c:pt>
              </c:strCache>
            </c:strRef>
          </c:cat>
          <c:val>
            <c:numRef>
              <c:f>Sheet1!$B$2:$B$8</c:f>
              <c:numCache>
                <c:formatCode>General</c:formatCode>
                <c:ptCount val="7"/>
                <c:pt idx="0">
                  <c:v>50.98484</c:v>
                </c:pt>
                <c:pt idx="1">
                  <c:v>54.935755</c:v>
                </c:pt>
                <c:pt idx="2">
                  <c:v>55.963053</c:v>
                </c:pt>
                <c:pt idx="3">
                  <c:v>59.736822</c:v>
                </c:pt>
                <c:pt idx="4">
                  <c:v>64.450005</c:v>
                </c:pt>
                <c:pt idx="5">
                  <c:v>69.254148</c:v>
                </c:pt>
                <c:pt idx="6">
                  <c:v>73.07507099999995</c:v>
                </c:pt>
              </c:numCache>
            </c:numRef>
          </c:val>
          <c:smooth val="0"/>
        </c:ser>
        <c:dLbls>
          <c:showLegendKey val="0"/>
          <c:showVal val="0"/>
          <c:showCatName val="0"/>
          <c:showSerName val="0"/>
          <c:showPercent val="0"/>
          <c:showBubbleSize val="0"/>
        </c:dLbls>
        <c:marker val="1"/>
        <c:smooth val="0"/>
        <c:axId val="2086996248"/>
        <c:axId val="2086976872"/>
      </c:lineChart>
      <c:catAx>
        <c:axId val="2086996248"/>
        <c:scaling>
          <c:orientation val="minMax"/>
        </c:scaling>
        <c:delete val="0"/>
        <c:axPos val="b"/>
        <c:numFmt formatCode="General" sourceLinked="0"/>
        <c:majorTickMark val="out"/>
        <c:minorTickMark val="none"/>
        <c:tickLblPos val="low"/>
        <c:spPr>
          <a:ln w="9525" cap="flat">
            <a:solidFill>
              <a:srgbClr val="B7B7B7"/>
            </a:solidFill>
            <a:prstDash val="solid"/>
            <a:round/>
          </a:ln>
        </c:spPr>
        <c:txPr>
          <a:bodyPr rot="0"/>
          <a:lstStyle/>
          <a:p>
            <a:pPr lvl="0">
              <a:defRPr sz="2000" b="0" i="0" u="none" strike="noStrike">
                <a:solidFill>
                  <a:srgbClr val="FAFFF9"/>
                </a:solidFill>
                <a:effectLst/>
                <a:latin typeface="Garamond"/>
              </a:defRPr>
            </a:pPr>
            <a:endParaRPr lang="en-US"/>
          </a:p>
        </c:txPr>
        <c:crossAx val="2086976872"/>
        <c:crosses val="autoZero"/>
        <c:auto val="1"/>
        <c:lblAlgn val="ctr"/>
        <c:lblOffset val="100"/>
        <c:noMultiLvlLbl val="1"/>
      </c:catAx>
      <c:valAx>
        <c:axId val="2086976872"/>
        <c:scaling>
          <c:orientation val="minMax"/>
          <c:min val="50.0"/>
        </c:scaling>
        <c:delete val="0"/>
        <c:axPos val="l"/>
        <c:majorGridlines>
          <c:spPr>
            <a:ln w="12700" cap="flat">
              <a:solidFill>
                <a:srgbClr val="B7B7B7"/>
              </a:solidFill>
              <a:prstDash val="solid"/>
              <a:round/>
            </a:ln>
          </c:spPr>
        </c:majorGridlines>
        <c:numFmt formatCode="#,##0" sourceLinked="0"/>
        <c:majorTickMark val="out"/>
        <c:minorTickMark val="none"/>
        <c:tickLblPos val="nextTo"/>
        <c:spPr>
          <a:ln w="9525" cap="flat">
            <a:solidFill>
              <a:srgbClr val="B7B7B7"/>
            </a:solidFill>
            <a:prstDash val="solid"/>
            <a:round/>
          </a:ln>
        </c:spPr>
        <c:txPr>
          <a:bodyPr rot="0"/>
          <a:lstStyle/>
          <a:p>
            <a:pPr lvl="0">
              <a:defRPr sz="2000" b="0" i="0" u="none" strike="noStrike">
                <a:solidFill>
                  <a:srgbClr val="FCFFF5"/>
                </a:solidFill>
                <a:effectLst/>
                <a:latin typeface="Garamond"/>
              </a:defRPr>
            </a:pPr>
            <a:endParaRPr lang="en-US"/>
          </a:p>
        </c:txPr>
        <c:crossAx val="2086996248"/>
        <c:crosses val="autoZero"/>
        <c:crossBetween val="midCat"/>
        <c:majorUnit val="7.5"/>
        <c:minorUnit val="3.75"/>
      </c:valAx>
      <c:spPr>
        <a:solidFill>
          <a:srgbClr val="FFFFFF"/>
        </a:solidFill>
        <a:ln w="12700" cap="flat">
          <a:noFill/>
          <a:miter lim="400000"/>
        </a:ln>
        <a:effectLst/>
      </c:spPr>
    </c:plotArea>
    <c:plotVisOnly val="1"/>
    <c:dispBlanksAs val="gap"/>
    <c:showDLblsOverMax val="0"/>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2400" b="1" i="0" u="none" strike="noStrike">
                <a:solidFill>
                  <a:srgbClr val="FFFFFF"/>
                </a:solidFill>
                <a:effectLst/>
                <a:latin typeface="Garamond"/>
              </a:defRPr>
            </a:pPr>
            <a:r>
              <a:rPr lang="en-US" sz="2400" b="1" i="0" u="none" strike="noStrike">
                <a:solidFill>
                  <a:srgbClr val="FFFFFF"/>
                </a:solidFill>
                <a:effectLst/>
                <a:latin typeface="Garamond"/>
              </a:rPr>
              <a:t>German Population in Millions</a:t>
            </a:r>
          </a:p>
        </c:rich>
      </c:tx>
      <c:layout>
        <c:manualLayout>
          <c:xMode val="edge"/>
          <c:yMode val="edge"/>
          <c:x val="0.243245"/>
          <c:y val="0.005"/>
          <c:w val="0.51351"/>
          <c:h val="0.151644"/>
        </c:manualLayout>
      </c:layout>
      <c:overlay val="1"/>
      <c:spPr>
        <a:noFill/>
        <a:effectLst/>
      </c:spPr>
    </c:title>
    <c:autoTitleDeleted val="0"/>
    <c:plotArea>
      <c:layout>
        <c:manualLayout>
          <c:layoutTarget val="inner"/>
          <c:xMode val="edge"/>
          <c:yMode val="edge"/>
          <c:x val="0.131301"/>
          <c:y val="0.151644"/>
          <c:w val="0.837398"/>
          <c:h val="0.730247"/>
        </c:manualLayout>
      </c:layout>
      <c:lineChart>
        <c:grouping val="standard"/>
        <c:varyColors val="0"/>
        <c:ser>
          <c:idx val="0"/>
          <c:order val="0"/>
          <c:tx>
            <c:strRef>
              <c:f>Sheet1!$B$1</c:f>
              <c:strCache>
                <c:ptCount val="1"/>
                <c:pt idx="0">
                  <c:v>German Population in Millions</c:v>
                </c:pt>
              </c:strCache>
            </c:strRef>
          </c:tx>
          <c:spPr>
            <a:ln w="57150" cap="flat">
              <a:solidFill>
                <a:srgbClr val="A1D562"/>
              </a:solidFill>
              <a:prstDash val="solid"/>
              <a:round/>
            </a:ln>
            <a:effectLst/>
          </c:spPr>
          <c:marker>
            <c:symbol val="none"/>
          </c:marker>
          <c:cat>
            <c:strRef>
              <c:f>Sheet1!$A$2:$A$6</c:f>
              <c:strCache>
                <c:ptCount val="5"/>
                <c:pt idx="0">
                  <c:v>1900</c:v>
                </c:pt>
                <c:pt idx="1">
                  <c:v>1910</c:v>
                </c:pt>
                <c:pt idx="2">
                  <c:v>1919</c:v>
                </c:pt>
                <c:pt idx="3">
                  <c:v>1925</c:v>
                </c:pt>
                <c:pt idx="4">
                  <c:v>1933</c:v>
                </c:pt>
              </c:strCache>
            </c:strRef>
          </c:cat>
          <c:val>
            <c:numRef>
              <c:f>Sheet1!$B$2:$B$6</c:f>
              <c:numCache>
                <c:formatCode>General</c:formatCode>
                <c:ptCount val="5"/>
                <c:pt idx="0">
                  <c:v>56.367</c:v>
                </c:pt>
                <c:pt idx="1">
                  <c:v>64.925</c:v>
                </c:pt>
                <c:pt idx="2">
                  <c:v>60.898584</c:v>
                </c:pt>
                <c:pt idx="3">
                  <c:v>62.410619</c:v>
                </c:pt>
                <c:pt idx="4">
                  <c:v>65.362115</c:v>
                </c:pt>
              </c:numCache>
            </c:numRef>
          </c:val>
          <c:smooth val="0"/>
        </c:ser>
        <c:dLbls>
          <c:showLegendKey val="0"/>
          <c:showVal val="0"/>
          <c:showCatName val="0"/>
          <c:showSerName val="0"/>
          <c:showPercent val="0"/>
          <c:showBubbleSize val="0"/>
        </c:dLbls>
        <c:marker val="1"/>
        <c:smooth val="0"/>
        <c:axId val="2086766456"/>
        <c:axId val="2086762376"/>
      </c:lineChart>
      <c:catAx>
        <c:axId val="2086766456"/>
        <c:scaling>
          <c:orientation val="minMax"/>
        </c:scaling>
        <c:delete val="0"/>
        <c:axPos val="b"/>
        <c:numFmt formatCode="General" sourceLinked="0"/>
        <c:majorTickMark val="out"/>
        <c:minorTickMark val="none"/>
        <c:tickLblPos val="low"/>
        <c:spPr>
          <a:ln w="9525" cap="flat">
            <a:solidFill>
              <a:srgbClr val="B7B7B7"/>
            </a:solidFill>
            <a:prstDash val="solid"/>
            <a:round/>
          </a:ln>
        </c:spPr>
        <c:txPr>
          <a:bodyPr rot="0"/>
          <a:lstStyle/>
          <a:p>
            <a:pPr lvl="0">
              <a:defRPr sz="2000" b="0" i="0" u="none" strike="noStrike">
                <a:solidFill>
                  <a:srgbClr val="FFEBE8"/>
                </a:solidFill>
                <a:effectLst/>
                <a:latin typeface="Garamond"/>
              </a:defRPr>
            </a:pPr>
            <a:endParaRPr lang="en-US"/>
          </a:p>
        </c:txPr>
        <c:crossAx val="2086762376"/>
        <c:crosses val="autoZero"/>
        <c:auto val="1"/>
        <c:lblAlgn val="ctr"/>
        <c:lblOffset val="100"/>
        <c:noMultiLvlLbl val="1"/>
      </c:catAx>
      <c:valAx>
        <c:axId val="2086762376"/>
        <c:scaling>
          <c:orientation val="minMax"/>
          <c:min val="56.0"/>
        </c:scaling>
        <c:delete val="0"/>
        <c:axPos val="l"/>
        <c:majorGridlines>
          <c:spPr>
            <a:ln w="12700" cap="flat">
              <a:solidFill>
                <a:srgbClr val="B7B7B7"/>
              </a:solidFill>
              <a:prstDash val="solid"/>
              <a:round/>
            </a:ln>
          </c:spPr>
        </c:majorGridlines>
        <c:numFmt formatCode="0.0000" sourceLinked="0"/>
        <c:majorTickMark val="out"/>
        <c:minorTickMark val="none"/>
        <c:tickLblPos val="nextTo"/>
        <c:spPr>
          <a:ln w="9525" cap="flat">
            <a:solidFill>
              <a:srgbClr val="B7B7B7"/>
            </a:solidFill>
            <a:prstDash val="solid"/>
            <a:round/>
          </a:ln>
        </c:spPr>
        <c:txPr>
          <a:bodyPr rot="0"/>
          <a:lstStyle/>
          <a:p>
            <a:pPr lvl="0">
              <a:defRPr sz="2000" b="0" i="0" u="none" strike="noStrike">
                <a:solidFill>
                  <a:srgbClr val="F5FFFF"/>
                </a:solidFill>
                <a:effectLst/>
                <a:latin typeface="Garamond"/>
              </a:defRPr>
            </a:pPr>
            <a:endParaRPr lang="en-US"/>
          </a:p>
        </c:txPr>
        <c:crossAx val="2086766456"/>
        <c:crosses val="autoZero"/>
        <c:crossBetween val="midCat"/>
        <c:majorUnit val="2.5"/>
        <c:minorUnit val="1.25"/>
      </c:valAx>
      <c:spPr>
        <a:solidFill>
          <a:srgbClr val="FFFFFF"/>
        </a:solidFill>
        <a:ln w="12700" cap="flat">
          <a:noFill/>
          <a:miter lim="400000"/>
        </a:ln>
        <a:effectLst/>
      </c:spPr>
    </c:plotArea>
    <c:plotVisOnly val="1"/>
    <c:dispBlanksAs val="gap"/>
    <c:showDLblsOverMax val="0"/>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2400" b="1" i="0" u="none" strike="noStrike">
                <a:solidFill>
                  <a:srgbClr val="FFFFFF"/>
                </a:solidFill>
                <a:effectLst/>
                <a:latin typeface="Garamond"/>
              </a:defRPr>
            </a:pPr>
            <a:r>
              <a:rPr lang="en-US" sz="2400" b="1" i="0" u="none" strike="noStrike">
                <a:solidFill>
                  <a:srgbClr val="FFFFFF"/>
                </a:solidFill>
                <a:effectLst/>
                <a:latin typeface="Garamond"/>
              </a:rPr>
              <a:t>Germans per Square Kilometer</a:t>
            </a:r>
          </a:p>
        </c:rich>
      </c:tx>
      <c:layout>
        <c:manualLayout>
          <c:xMode val="edge"/>
          <c:yMode val="edge"/>
          <c:x val="0.24441"/>
          <c:y val="0.005"/>
          <c:w val="0.51118"/>
          <c:h val="0.151644"/>
        </c:manualLayout>
      </c:layout>
      <c:overlay val="1"/>
      <c:spPr>
        <a:noFill/>
        <a:effectLst/>
      </c:spPr>
    </c:title>
    <c:autoTitleDeleted val="0"/>
    <c:plotArea>
      <c:layout>
        <c:manualLayout>
          <c:layoutTarget val="inner"/>
          <c:xMode val="edge"/>
          <c:yMode val="edge"/>
          <c:x val="0.0785511"/>
          <c:y val="0.151644"/>
          <c:w val="0.921449"/>
          <c:h val="0.730247"/>
        </c:manualLayout>
      </c:layout>
      <c:barChart>
        <c:barDir val="col"/>
        <c:grouping val="clustered"/>
        <c:varyColors val="0"/>
        <c:ser>
          <c:idx val="0"/>
          <c:order val="0"/>
          <c:tx>
            <c:strRef>
              <c:f>Sheet1!$B$1</c:f>
              <c:strCache>
                <c:ptCount val="1"/>
                <c:pt idx="0">
                  <c:v>Germans per Square Kilometer</c:v>
                </c:pt>
              </c:strCache>
            </c:strRef>
          </c:tx>
          <c:spPr>
            <a:solidFill>
              <a:srgbClr val="A1D562"/>
            </a:solidFill>
            <a:ln w="9525" cap="flat">
              <a:noFill/>
              <a:round/>
            </a:ln>
            <a:effectLst/>
          </c:spPr>
          <c:invertIfNegative val="0"/>
          <c:cat>
            <c:strRef>
              <c:f>Sheet1!$A$2:$A$6</c:f>
              <c:strCache>
                <c:ptCount val="5"/>
                <c:pt idx="0">
                  <c:v>1900</c:v>
                </c:pt>
                <c:pt idx="1">
                  <c:v>1910</c:v>
                </c:pt>
                <c:pt idx="2">
                  <c:v>1919</c:v>
                </c:pt>
                <c:pt idx="3">
                  <c:v>1925</c:v>
                </c:pt>
                <c:pt idx="4">
                  <c:v>1933</c:v>
                </c:pt>
              </c:strCache>
            </c:strRef>
          </c:cat>
          <c:val>
            <c:numRef>
              <c:f>Sheet1!$B$2:$B$6</c:f>
              <c:numCache>
                <c:formatCode>General</c:formatCode>
                <c:ptCount val="5"/>
                <c:pt idx="0">
                  <c:v>104.0</c:v>
                </c:pt>
                <c:pt idx="1">
                  <c:v>120.0</c:v>
                </c:pt>
                <c:pt idx="2">
                  <c:v>128.0</c:v>
                </c:pt>
                <c:pt idx="3">
                  <c:v>133.0</c:v>
                </c:pt>
                <c:pt idx="4">
                  <c:v>139.0</c:v>
                </c:pt>
              </c:numCache>
            </c:numRef>
          </c:val>
        </c:ser>
        <c:dLbls>
          <c:showLegendKey val="0"/>
          <c:showVal val="0"/>
          <c:showCatName val="0"/>
          <c:showSerName val="0"/>
          <c:showPercent val="0"/>
          <c:showBubbleSize val="0"/>
        </c:dLbls>
        <c:gapWidth val="150"/>
        <c:axId val="2107618856"/>
        <c:axId val="2107449464"/>
      </c:barChart>
      <c:catAx>
        <c:axId val="2107618856"/>
        <c:scaling>
          <c:orientation val="minMax"/>
        </c:scaling>
        <c:delete val="0"/>
        <c:axPos val="b"/>
        <c:numFmt formatCode="General" sourceLinked="0"/>
        <c:majorTickMark val="out"/>
        <c:minorTickMark val="none"/>
        <c:tickLblPos val="low"/>
        <c:spPr>
          <a:ln w="9525" cap="flat">
            <a:solidFill>
              <a:srgbClr val="B7B7B7"/>
            </a:solidFill>
            <a:prstDash val="solid"/>
            <a:round/>
          </a:ln>
        </c:spPr>
        <c:txPr>
          <a:bodyPr rot="0"/>
          <a:lstStyle/>
          <a:p>
            <a:pPr lvl="0">
              <a:defRPr sz="2000" b="0" i="0" u="none" strike="noStrike">
                <a:solidFill>
                  <a:srgbClr val="FFF8F7"/>
                </a:solidFill>
                <a:effectLst/>
                <a:latin typeface="Garamond"/>
              </a:defRPr>
            </a:pPr>
            <a:endParaRPr lang="en-US"/>
          </a:p>
        </c:txPr>
        <c:crossAx val="2107449464"/>
        <c:crosses val="autoZero"/>
        <c:auto val="1"/>
        <c:lblAlgn val="ctr"/>
        <c:lblOffset val="100"/>
        <c:noMultiLvlLbl val="1"/>
      </c:catAx>
      <c:valAx>
        <c:axId val="2107449464"/>
        <c:scaling>
          <c:orientation val="minMax"/>
        </c:scaling>
        <c:delete val="0"/>
        <c:axPos val="l"/>
        <c:majorGridlines>
          <c:spPr>
            <a:ln w="12700" cap="flat">
              <a:solidFill>
                <a:srgbClr val="B7B7B7"/>
              </a:solidFill>
              <a:prstDash val="solid"/>
              <a:round/>
            </a:ln>
          </c:spPr>
        </c:majorGridlines>
        <c:numFmt formatCode="0" sourceLinked="0"/>
        <c:majorTickMark val="out"/>
        <c:minorTickMark val="none"/>
        <c:tickLblPos val="nextTo"/>
        <c:spPr>
          <a:ln w="9525" cap="flat">
            <a:solidFill>
              <a:srgbClr val="B7B7B7"/>
            </a:solidFill>
            <a:prstDash val="solid"/>
            <a:round/>
          </a:ln>
        </c:spPr>
        <c:txPr>
          <a:bodyPr rot="0"/>
          <a:lstStyle/>
          <a:p>
            <a:pPr lvl="0">
              <a:defRPr sz="2000" b="0" i="0" u="none" strike="noStrike">
                <a:solidFill>
                  <a:srgbClr val="FFFAFC"/>
                </a:solidFill>
                <a:effectLst/>
                <a:latin typeface="Garamond"/>
              </a:defRPr>
            </a:pPr>
            <a:endParaRPr lang="en-US"/>
          </a:p>
        </c:txPr>
        <c:crossAx val="2107618856"/>
        <c:crosses val="autoZero"/>
        <c:crossBetween val="between"/>
        <c:majorUnit val="35.0"/>
        <c:minorUnit val="17.5"/>
      </c:valAx>
      <c:spPr>
        <a:solidFill>
          <a:srgbClr val="FFFFFF"/>
        </a:solidFill>
        <a:ln w="12700" cap="flat">
          <a:noFill/>
          <a:miter lim="400000"/>
        </a:ln>
        <a:effectLst/>
      </c:spPr>
    </c:plotArea>
    <c:plotVisOnly val="1"/>
    <c:dispBlanksAs val="gap"/>
    <c:showDLblsOverMax val="0"/>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layout/>
      <c:overlay val="1"/>
    </c:title>
    <c:autoTitleDeleted val="0"/>
    <c:plotArea>
      <c:layout>
        <c:manualLayout>
          <c:layoutTarget val="inner"/>
          <c:xMode val="edge"/>
          <c:yMode val="edge"/>
          <c:x val="0.100116"/>
          <c:y val="0.0680851"/>
          <c:w val="0.618627"/>
          <c:h val="0.813806"/>
        </c:manualLayout>
      </c:layout>
      <c:barChart>
        <c:barDir val="col"/>
        <c:grouping val="clustered"/>
        <c:varyColors val="0"/>
        <c:ser>
          <c:idx val="0"/>
          <c:order val="0"/>
          <c:tx>
            <c:strRef>
              <c:f>Sheet1!$A$2</c:f>
              <c:strCache>
                <c:ptCount val="1"/>
                <c:pt idx="0">
                  <c:v>Military Spending</c:v>
                </c:pt>
              </c:strCache>
            </c:strRef>
          </c:tx>
          <c:spPr>
            <a:solidFill>
              <a:srgbClr val="6095C9"/>
            </a:solidFill>
            <a:ln w="9525" cap="flat">
              <a:noFill/>
              <a:round/>
            </a:ln>
            <a:effectLst/>
          </c:spPr>
          <c:invertIfNegative val="0"/>
          <c:cat>
            <c:strRef>
              <c:f>Sheet1!$B$1:$I$1</c:f>
              <c:strCache>
                <c:ptCount val="8"/>
                <c:pt idx="0">
                  <c:v>1928</c:v>
                </c:pt>
                <c:pt idx="1">
                  <c:v>1932</c:v>
                </c:pt>
                <c:pt idx="2">
                  <c:v>1933</c:v>
                </c:pt>
                <c:pt idx="3">
                  <c:v>1934</c:v>
                </c:pt>
                <c:pt idx="4">
                  <c:v>1935</c:v>
                </c:pt>
                <c:pt idx="5">
                  <c:v>1936</c:v>
                </c:pt>
                <c:pt idx="6">
                  <c:v>1937</c:v>
                </c:pt>
                <c:pt idx="7">
                  <c:v>1938</c:v>
                </c:pt>
              </c:strCache>
            </c:strRef>
          </c:cat>
          <c:val>
            <c:numRef>
              <c:f>Sheet1!$B$2:$I$2</c:f>
              <c:numCache>
                <c:formatCode>General</c:formatCode>
                <c:ptCount val="8"/>
                <c:pt idx="0">
                  <c:v>827.0</c:v>
                </c:pt>
                <c:pt idx="1">
                  <c:v>620.0</c:v>
                </c:pt>
                <c:pt idx="2">
                  <c:v>720.0</c:v>
                </c:pt>
                <c:pt idx="3">
                  <c:v>3300.0</c:v>
                </c:pt>
                <c:pt idx="4">
                  <c:v>5150.0</c:v>
                </c:pt>
                <c:pt idx="5">
                  <c:v>9000.0</c:v>
                </c:pt>
                <c:pt idx="6">
                  <c:v>10850.0</c:v>
                </c:pt>
                <c:pt idx="7">
                  <c:v>15500.0</c:v>
                </c:pt>
              </c:numCache>
            </c:numRef>
          </c:val>
        </c:ser>
        <c:ser>
          <c:idx val="1"/>
          <c:order val="1"/>
          <c:tx>
            <c:strRef>
              <c:f>Sheet1!$A$3</c:f>
              <c:strCache>
                <c:ptCount val="1"/>
                <c:pt idx="0">
                  <c:v>Infrastructure Spending</c:v>
                </c:pt>
              </c:strCache>
            </c:strRef>
          </c:tx>
          <c:spPr>
            <a:solidFill>
              <a:srgbClr val="FFFB00"/>
            </a:solidFill>
            <a:ln w="9525" cap="flat">
              <a:noFill/>
              <a:round/>
            </a:ln>
            <a:effectLst/>
          </c:spPr>
          <c:invertIfNegative val="0"/>
          <c:cat>
            <c:strRef>
              <c:f>Sheet1!$B$1:$I$1</c:f>
              <c:strCache>
                <c:ptCount val="8"/>
                <c:pt idx="0">
                  <c:v>1928</c:v>
                </c:pt>
                <c:pt idx="1">
                  <c:v>1932</c:v>
                </c:pt>
                <c:pt idx="2">
                  <c:v>1933</c:v>
                </c:pt>
                <c:pt idx="3">
                  <c:v>1934</c:v>
                </c:pt>
                <c:pt idx="4">
                  <c:v>1935</c:v>
                </c:pt>
                <c:pt idx="5">
                  <c:v>1936</c:v>
                </c:pt>
                <c:pt idx="6">
                  <c:v>1937</c:v>
                </c:pt>
                <c:pt idx="7">
                  <c:v>1938</c:v>
                </c:pt>
              </c:strCache>
            </c:strRef>
          </c:cat>
          <c:val>
            <c:numRef>
              <c:f>Sheet1!$B$3:$I$3</c:f>
              <c:numCache>
                <c:formatCode>General</c:formatCode>
                <c:ptCount val="8"/>
                <c:pt idx="0">
                  <c:v>2234.0</c:v>
                </c:pt>
                <c:pt idx="1">
                  <c:v>850.0</c:v>
                </c:pt>
                <c:pt idx="2">
                  <c:v>1238.0</c:v>
                </c:pt>
                <c:pt idx="3">
                  <c:v>1694.0</c:v>
                </c:pt>
                <c:pt idx="4">
                  <c:v>1867.0</c:v>
                </c:pt>
                <c:pt idx="5">
                  <c:v>2144.0</c:v>
                </c:pt>
                <c:pt idx="6">
                  <c:v>2400.0</c:v>
                </c:pt>
                <c:pt idx="7">
                  <c:v>3376.0</c:v>
                </c:pt>
              </c:numCache>
            </c:numRef>
          </c:val>
        </c:ser>
        <c:ser>
          <c:idx val="2"/>
          <c:order val="2"/>
          <c:tx>
            <c:strRef>
              <c:f>Sheet1!$A$4</c:f>
              <c:strCache>
                <c:ptCount val="1"/>
                <c:pt idx="0">
                  <c:v>Welfare</c:v>
                </c:pt>
              </c:strCache>
            </c:strRef>
          </c:tx>
          <c:spPr>
            <a:solidFill>
              <a:srgbClr val="AAC56C"/>
            </a:solidFill>
            <a:ln w="9525" cap="flat">
              <a:noFill/>
              <a:round/>
            </a:ln>
            <a:effectLst/>
          </c:spPr>
          <c:invertIfNegative val="0"/>
          <c:cat>
            <c:strRef>
              <c:f>Sheet1!$B$1:$I$1</c:f>
              <c:strCache>
                <c:ptCount val="8"/>
                <c:pt idx="0">
                  <c:v>1928</c:v>
                </c:pt>
                <c:pt idx="1">
                  <c:v>1932</c:v>
                </c:pt>
                <c:pt idx="2">
                  <c:v>1933</c:v>
                </c:pt>
                <c:pt idx="3">
                  <c:v>1934</c:v>
                </c:pt>
                <c:pt idx="4">
                  <c:v>1935</c:v>
                </c:pt>
                <c:pt idx="5">
                  <c:v>1936</c:v>
                </c:pt>
                <c:pt idx="6">
                  <c:v>1937</c:v>
                </c:pt>
                <c:pt idx="7">
                  <c:v>1938</c:v>
                </c:pt>
              </c:strCache>
            </c:strRef>
          </c:cat>
          <c:val>
            <c:numRef>
              <c:f>Sheet1!$B$4:$I$4</c:f>
              <c:numCache>
                <c:formatCode>General</c:formatCode>
                <c:ptCount val="8"/>
                <c:pt idx="0">
                  <c:v>1023.0</c:v>
                </c:pt>
                <c:pt idx="1">
                  <c:v>218.0</c:v>
                </c:pt>
                <c:pt idx="2">
                  <c:v>200.0</c:v>
                </c:pt>
                <c:pt idx="3">
                  <c:v>289.0</c:v>
                </c:pt>
                <c:pt idx="4">
                  <c:v>390.0</c:v>
                </c:pt>
                <c:pt idx="5">
                  <c:v>500.0</c:v>
                </c:pt>
                <c:pt idx="6">
                  <c:v>600.0</c:v>
                </c:pt>
                <c:pt idx="7">
                  <c:v>700.0</c:v>
                </c:pt>
              </c:numCache>
            </c:numRef>
          </c:val>
        </c:ser>
        <c:dLbls>
          <c:showLegendKey val="0"/>
          <c:showVal val="0"/>
          <c:showCatName val="0"/>
          <c:showSerName val="0"/>
          <c:showPercent val="0"/>
          <c:showBubbleSize val="0"/>
        </c:dLbls>
        <c:gapWidth val="150"/>
        <c:axId val="2107475912"/>
        <c:axId val="2107472728"/>
      </c:barChart>
      <c:catAx>
        <c:axId val="2107475912"/>
        <c:scaling>
          <c:orientation val="minMax"/>
        </c:scaling>
        <c:delete val="0"/>
        <c:axPos val="b"/>
        <c:numFmt formatCode="General" sourceLinked="0"/>
        <c:majorTickMark val="out"/>
        <c:minorTickMark val="none"/>
        <c:tickLblPos val="low"/>
        <c:spPr>
          <a:ln w="9525" cap="flat">
            <a:solidFill>
              <a:srgbClr val="B7B7B7"/>
            </a:solidFill>
            <a:prstDash val="solid"/>
            <a:round/>
          </a:ln>
        </c:spPr>
        <c:txPr>
          <a:bodyPr rot="0"/>
          <a:lstStyle/>
          <a:p>
            <a:pPr lvl="0">
              <a:defRPr sz="2000" b="0" i="0" u="none" strike="noStrike">
                <a:solidFill>
                  <a:srgbClr val="FFFFF9"/>
                </a:solidFill>
                <a:effectLst/>
                <a:latin typeface="Garamond"/>
              </a:defRPr>
            </a:pPr>
            <a:endParaRPr lang="en-US"/>
          </a:p>
        </c:txPr>
        <c:crossAx val="2107472728"/>
        <c:crosses val="autoZero"/>
        <c:auto val="1"/>
        <c:lblAlgn val="ctr"/>
        <c:lblOffset val="100"/>
        <c:noMultiLvlLbl val="1"/>
      </c:catAx>
      <c:valAx>
        <c:axId val="2107472728"/>
        <c:scaling>
          <c:orientation val="minMax"/>
        </c:scaling>
        <c:delete val="0"/>
        <c:axPos val="l"/>
        <c:majorGridlines>
          <c:spPr>
            <a:ln w="12700" cap="flat">
              <a:solidFill>
                <a:srgbClr val="B7B7B7"/>
              </a:solidFill>
              <a:prstDash val="solid"/>
              <a:round/>
            </a:ln>
          </c:spPr>
        </c:majorGridlines>
        <c:numFmt formatCode="0" sourceLinked="0"/>
        <c:majorTickMark val="out"/>
        <c:minorTickMark val="none"/>
        <c:tickLblPos val="nextTo"/>
        <c:spPr>
          <a:ln w="9525" cap="flat">
            <a:solidFill>
              <a:srgbClr val="B7B7B7"/>
            </a:solidFill>
            <a:prstDash val="solid"/>
            <a:round/>
          </a:ln>
        </c:spPr>
        <c:txPr>
          <a:bodyPr rot="0"/>
          <a:lstStyle/>
          <a:p>
            <a:pPr lvl="0">
              <a:defRPr sz="2000" b="0" i="0" u="none" strike="noStrike">
                <a:solidFill>
                  <a:srgbClr val="FFFFF9"/>
                </a:solidFill>
                <a:effectLst/>
                <a:latin typeface="Garamond"/>
              </a:defRPr>
            </a:pPr>
            <a:endParaRPr lang="en-US"/>
          </a:p>
        </c:txPr>
        <c:crossAx val="2107475912"/>
        <c:crosses val="autoZero"/>
        <c:crossBetween val="between"/>
        <c:majorUnit val="4000.0"/>
        <c:minorUnit val="2000.0"/>
      </c:valAx>
      <c:spPr>
        <a:solidFill>
          <a:srgbClr val="FFFFFF"/>
        </a:solidFill>
        <a:ln w="12700" cap="flat">
          <a:noFill/>
          <a:miter lim="400000"/>
        </a:ln>
        <a:effectLst/>
      </c:spPr>
    </c:plotArea>
    <c:legend>
      <c:legendPos val="r"/>
      <c:layout>
        <c:manualLayout>
          <c:xMode val="edge"/>
          <c:yMode val="edge"/>
          <c:x val="0.735514"/>
          <c:y val="0.385327"/>
          <c:w val="0.264486"/>
          <c:h val="0.161049"/>
        </c:manualLayout>
      </c:layout>
      <c:overlay val="1"/>
      <c:spPr>
        <a:noFill/>
        <a:ln w="9525" cap="flat">
          <a:noFill/>
          <a:round/>
        </a:ln>
        <a:effectLst/>
      </c:spPr>
      <c:txPr>
        <a:bodyPr/>
        <a:lstStyle/>
        <a:p>
          <a:pPr lvl="0">
            <a:defRPr sz="1400" b="0" i="0" u="none" strike="noStrike">
              <a:solidFill>
                <a:srgbClr val="FFFFFF"/>
              </a:solidFill>
              <a:effectLst/>
              <a:latin typeface="Garamond"/>
            </a:defRPr>
          </a:pPr>
          <a:endParaRPr lang="en-US"/>
        </a:p>
      </c:txPr>
    </c:legend>
    <c:plotVisOnly val="1"/>
    <c:dispBlanksAs val="gap"/>
    <c:showDLblsOverMax val="0"/>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2400" b="1" i="0" u="none" strike="noStrike">
                <a:solidFill>
                  <a:srgbClr val="FEFFFD"/>
                </a:solidFill>
                <a:effectLst/>
                <a:latin typeface="Garamond"/>
              </a:defRPr>
            </a:pPr>
            <a:r>
              <a:rPr lang="en-US" sz="1600" b="1" i="0" u="none" strike="noStrike" dirty="0">
                <a:solidFill>
                  <a:srgbClr val="FEFFFD"/>
                </a:solidFill>
                <a:effectLst/>
                <a:latin typeface="Garamond"/>
              </a:rPr>
              <a:t>Government Spending as a Percentage of GDP in 1938</a:t>
            </a:r>
          </a:p>
        </c:rich>
      </c:tx>
      <c:layout>
        <c:manualLayout>
          <c:xMode val="edge"/>
          <c:yMode val="edge"/>
          <c:x val="0.0520304235084548"/>
          <c:y val="0.00195239571624798"/>
          <c:w val="0.90245"/>
          <c:h val="0.149333"/>
        </c:manualLayout>
      </c:layout>
      <c:overlay val="1"/>
      <c:spPr>
        <a:noFill/>
        <a:effectLst/>
      </c:spPr>
    </c:title>
    <c:autoTitleDeleted val="0"/>
    <c:plotArea>
      <c:layout>
        <c:manualLayout>
          <c:layoutTarget val="inner"/>
          <c:xMode val="edge"/>
          <c:yMode val="edge"/>
          <c:x val="0.0900657"/>
          <c:y val="0.149333"/>
          <c:w val="0.909934"/>
          <c:h val="0.718929"/>
        </c:manualLayout>
      </c:layout>
      <c:barChart>
        <c:barDir val="col"/>
        <c:grouping val="clustered"/>
        <c:varyColors val="0"/>
        <c:ser>
          <c:idx val="0"/>
          <c:order val="0"/>
          <c:tx>
            <c:v>Government Spending as a Percentage of GDP in 1938</c:v>
          </c:tx>
          <c:spPr>
            <a:solidFill>
              <a:srgbClr val="000000"/>
            </a:solidFill>
            <a:ln w="9525" cap="flat">
              <a:noFill/>
              <a:round/>
            </a:ln>
            <a:effectLst/>
          </c:spPr>
          <c:invertIfNegative val="0"/>
          <c:dPt>
            <c:idx val="1"/>
            <c:invertIfNegative val="0"/>
            <c:bubble3D val="0"/>
            <c:spPr>
              <a:solidFill>
                <a:srgbClr val="6095C9"/>
              </a:solidFill>
              <a:ln w="9525" cap="flat">
                <a:noFill/>
                <a:round/>
              </a:ln>
              <a:effectLst/>
            </c:spPr>
          </c:dPt>
          <c:dPt>
            <c:idx val="2"/>
            <c:invertIfNegative val="0"/>
            <c:bubble3D val="0"/>
            <c:spPr>
              <a:solidFill>
                <a:srgbClr val="002F73"/>
              </a:solidFill>
              <a:ln w="9525" cap="flat">
                <a:solidFill>
                  <a:srgbClr val="002F73"/>
                </a:solidFill>
                <a:prstDash val="solid"/>
                <a:round/>
              </a:ln>
              <a:effectLst/>
            </c:spPr>
          </c:dPt>
          <c:dPt>
            <c:idx val="3"/>
            <c:invertIfNegative val="0"/>
            <c:bubble3D val="0"/>
            <c:spPr>
              <a:solidFill>
                <a:srgbClr val="FFCA00"/>
              </a:solidFill>
              <a:ln w="9525" cap="flat">
                <a:noFill/>
                <a:round/>
              </a:ln>
              <a:effectLst/>
            </c:spPr>
          </c:dPt>
          <c:dLbls>
            <c:numFmt formatCode="0%" sourceLinked="0"/>
            <c:txPr>
              <a:bodyPr/>
              <a:lstStyle/>
              <a:p>
                <a:pPr lvl="0">
                  <a:defRPr sz="2000" b="0" i="0" u="none" strike="noStrike">
                    <a:solidFill>
                      <a:srgbClr val="FFFFFF"/>
                    </a:solidFill>
                    <a:effectLst/>
                    <a:latin typeface="Garamond"/>
                  </a:defRPr>
                </a:pPr>
                <a:endParaRPr lang="en-US"/>
              </a:p>
            </c:txPr>
            <c:dLblPos val="outEnd"/>
            <c:showLegendKey val="0"/>
            <c:showVal val="1"/>
            <c:showCatName val="0"/>
            <c:showSerName val="0"/>
            <c:showPercent val="0"/>
            <c:showBubbleSize val="0"/>
            <c:showLeaderLines val="0"/>
          </c:dLbls>
          <c:cat>
            <c:strLit>
              <c:ptCount val="4"/>
              <c:pt idx="0">
                <c:v>Germany</c:v>
              </c:pt>
              <c:pt idx="1">
                <c:v>France </c:v>
              </c:pt>
              <c:pt idx="2">
                <c:v>UK</c:v>
              </c:pt>
              <c:pt idx="3">
                <c:v>USA</c:v>
              </c:pt>
            </c:strLit>
          </c:cat>
          <c:val>
            <c:numLit>
              <c:formatCode>General</c:formatCode>
              <c:ptCount val="4"/>
              <c:pt idx="0">
                <c:v>0.35</c:v>
              </c:pt>
              <c:pt idx="1">
                <c:v>0.3</c:v>
              </c:pt>
              <c:pt idx="2">
                <c:v>0.238</c:v>
              </c:pt>
              <c:pt idx="3">
                <c:v>0.107</c:v>
              </c:pt>
            </c:numLit>
          </c:val>
        </c:ser>
        <c:dLbls>
          <c:showLegendKey val="0"/>
          <c:showVal val="0"/>
          <c:showCatName val="0"/>
          <c:showSerName val="0"/>
          <c:showPercent val="0"/>
          <c:showBubbleSize val="0"/>
        </c:dLbls>
        <c:gapWidth val="100"/>
        <c:axId val="2107278312"/>
        <c:axId val="2107281592"/>
      </c:barChart>
      <c:catAx>
        <c:axId val="2107278312"/>
        <c:scaling>
          <c:orientation val="minMax"/>
        </c:scaling>
        <c:delete val="0"/>
        <c:axPos val="b"/>
        <c:numFmt formatCode="General" sourceLinked="0"/>
        <c:majorTickMark val="out"/>
        <c:minorTickMark val="none"/>
        <c:tickLblPos val="low"/>
        <c:spPr>
          <a:ln w="9525" cap="flat">
            <a:solidFill>
              <a:srgbClr val="B7B7B7"/>
            </a:solidFill>
            <a:prstDash val="solid"/>
            <a:round/>
          </a:ln>
        </c:spPr>
        <c:txPr>
          <a:bodyPr rot="0"/>
          <a:lstStyle/>
          <a:p>
            <a:pPr lvl="0">
              <a:defRPr sz="2000" b="0" i="0" u="none" strike="noStrike">
                <a:solidFill>
                  <a:srgbClr val="FEFFFD"/>
                </a:solidFill>
                <a:effectLst/>
                <a:latin typeface="Garamond"/>
              </a:defRPr>
            </a:pPr>
            <a:endParaRPr lang="en-US"/>
          </a:p>
        </c:txPr>
        <c:crossAx val="2107281592"/>
        <c:crosses val="autoZero"/>
        <c:auto val="1"/>
        <c:lblAlgn val="ctr"/>
        <c:lblOffset val="100"/>
        <c:noMultiLvlLbl val="1"/>
      </c:catAx>
      <c:valAx>
        <c:axId val="2107281592"/>
        <c:scaling>
          <c:orientation val="minMax"/>
        </c:scaling>
        <c:delete val="0"/>
        <c:axPos val="l"/>
        <c:majorGridlines>
          <c:spPr>
            <a:ln w="12700" cap="flat">
              <a:solidFill>
                <a:srgbClr val="B7B7B7"/>
              </a:solidFill>
              <a:prstDash val="solid"/>
              <a:round/>
            </a:ln>
          </c:spPr>
        </c:majorGridlines>
        <c:numFmt formatCode="0%" sourceLinked="0"/>
        <c:majorTickMark val="out"/>
        <c:minorTickMark val="none"/>
        <c:tickLblPos val="nextTo"/>
        <c:spPr>
          <a:ln w="9525" cap="flat">
            <a:solidFill>
              <a:srgbClr val="B7B7B7"/>
            </a:solidFill>
            <a:prstDash val="solid"/>
            <a:round/>
          </a:ln>
        </c:spPr>
        <c:txPr>
          <a:bodyPr rot="0"/>
          <a:lstStyle/>
          <a:p>
            <a:pPr lvl="0">
              <a:defRPr sz="2000" b="0" i="0" u="none" strike="noStrike">
                <a:solidFill>
                  <a:srgbClr val="FEFFFD"/>
                </a:solidFill>
                <a:effectLst/>
                <a:latin typeface="Garamond"/>
              </a:defRPr>
            </a:pPr>
            <a:endParaRPr lang="en-US"/>
          </a:p>
        </c:txPr>
        <c:crossAx val="2107278312"/>
        <c:crosses val="autoZero"/>
        <c:crossBetween val="between"/>
        <c:majorUnit val="0.1"/>
        <c:minorUnit val="0.05"/>
      </c:valAx>
      <c:spPr>
        <a:solidFill>
          <a:srgbClr val="FFFFFF"/>
        </a:solidFill>
        <a:ln w="12700" cap="flat">
          <a:noFill/>
          <a:miter lim="400000"/>
        </a:ln>
        <a:effectLst/>
      </c:spPr>
    </c:plotArea>
    <c:plotVisOnly val="1"/>
    <c:dispBlanksAs val="gap"/>
    <c:showDLblsOverMax val="0"/>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94388114"/>
      </p:ext>
    </p:extLst>
  </p:cSld>
  <p:clrMap bg1="lt1" tx1="dk1" bg2="lt2" tx2="dk2" accent1="accent1" accent2="accent2" accent3="accent3" accent4="accent4" accent5="accent5" accent6="accent6" hlink="hlink" folHlink="folHlink"/>
  <p:notesStyle>
    <a:lvl1pPr defTabSz="317500">
      <a:defRPr sz="1200">
        <a:latin typeface="Lucida Grande"/>
        <a:ea typeface="Lucida Grande"/>
        <a:cs typeface="Lucida Grande"/>
        <a:sym typeface="Lucida Grande"/>
      </a:defRPr>
    </a:lvl1pPr>
    <a:lvl2pPr indent="228600" defTabSz="317500">
      <a:defRPr sz="1200">
        <a:latin typeface="Lucida Grande"/>
        <a:ea typeface="Lucida Grande"/>
        <a:cs typeface="Lucida Grande"/>
        <a:sym typeface="Lucida Grande"/>
      </a:defRPr>
    </a:lvl2pPr>
    <a:lvl3pPr indent="457200" defTabSz="317500">
      <a:defRPr sz="1200">
        <a:latin typeface="Lucida Grande"/>
        <a:ea typeface="Lucida Grande"/>
        <a:cs typeface="Lucida Grande"/>
        <a:sym typeface="Lucida Grande"/>
      </a:defRPr>
    </a:lvl3pPr>
    <a:lvl4pPr indent="685800" defTabSz="317500">
      <a:defRPr sz="1200">
        <a:latin typeface="Lucida Grande"/>
        <a:ea typeface="Lucida Grande"/>
        <a:cs typeface="Lucida Grande"/>
        <a:sym typeface="Lucida Grande"/>
      </a:defRPr>
    </a:lvl4pPr>
    <a:lvl5pPr indent="914400" defTabSz="317500">
      <a:defRPr sz="1200">
        <a:latin typeface="Lucida Grande"/>
        <a:ea typeface="Lucida Grande"/>
        <a:cs typeface="Lucida Grande"/>
        <a:sym typeface="Lucida Grande"/>
      </a:defRPr>
    </a:lvl5pPr>
    <a:lvl6pPr indent="1143000" defTabSz="317500">
      <a:defRPr sz="1200">
        <a:latin typeface="Lucida Grande"/>
        <a:ea typeface="Lucida Grande"/>
        <a:cs typeface="Lucida Grande"/>
        <a:sym typeface="Lucida Grande"/>
      </a:defRPr>
    </a:lvl6pPr>
    <a:lvl7pPr indent="1371600" defTabSz="317500">
      <a:defRPr sz="1200">
        <a:latin typeface="Lucida Grande"/>
        <a:ea typeface="Lucida Grande"/>
        <a:cs typeface="Lucida Grande"/>
        <a:sym typeface="Lucida Grande"/>
      </a:defRPr>
    </a:lvl7pPr>
    <a:lvl8pPr indent="1600200" defTabSz="317500">
      <a:defRPr sz="1200">
        <a:latin typeface="Lucida Grande"/>
        <a:ea typeface="Lucida Grande"/>
        <a:cs typeface="Lucida Grande"/>
        <a:sym typeface="Lucida Grande"/>
      </a:defRPr>
    </a:lvl8pPr>
    <a:lvl9pPr indent="1828800" defTabSz="31750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pPr lvl="0"/>
            <a:endParaRPr/>
          </a:p>
        </p:txBody>
      </p:sp>
      <p:sp>
        <p:nvSpPr>
          <p:cNvPr id="59" name="Shape 59"/>
          <p:cNvSpPr>
            <a:spLocks noGrp="1"/>
          </p:cNvSpPr>
          <p:nvPr>
            <p:ph type="body" sz="quarter" idx="1"/>
          </p:nvPr>
        </p:nvSpPr>
        <p:spPr>
          <a:prstGeom prst="rect">
            <a:avLst/>
          </a:prstGeom>
        </p:spPr>
        <p:txBody>
          <a:bodyPr/>
          <a:lstStyle/>
          <a:p>
            <a:pPr lvl="0">
              <a:buClr>
                <a:srgbClr val="000000"/>
              </a:buClr>
              <a:defRPr sz="1800"/>
            </a:pPr>
            <a:r>
              <a:rPr sz="1200"/>
              <a:t>On 27 January 1846, Peel gave a three-hour speech saying that the Corn Laws would be abolished on 1 February 1849 after three years of gradual reductions of the tariff, leaving only a 1 shilling duty per quarter.[15] Benjamin Disraeli and Lord George Bentinck emerged as the most forceful opponents of repeal in Parliamentary debates, arguing that repeal would weaken landowners socially and politically and therefore destroy the "territorial constitution" of Britain by empowering commercial interests.[16]</a:t>
            </a:r>
          </a:p>
          <a:p>
            <a:pPr lvl="0">
              <a:buClr>
                <a:srgbClr val="000000"/>
              </a:buClr>
              <a:defRPr sz="1800"/>
            </a:pPr>
            <a:endParaRPr sz="1200"/>
          </a:p>
          <a:p>
            <a:pPr lvl="0">
              <a:buClr>
                <a:srgbClr val="000000"/>
              </a:buClr>
              <a:defRPr sz="1800"/>
            </a:pPr>
            <a:r>
              <a:rPr sz="1200"/>
              <a:t>On the third reading of Peel's Bill of Repeal (Importation Act 1846) on 15 May, MPs voted 327 votes to 229 (a majority of 98) to repeal the Corn Laws. On 25 June the Duke of Wellington persuaded the House of Lords to pass it. On that same night Peel's Irish Coercion Bill was defeated in the Commons by 292 to 219 by "a combination of Whigs, Radicals, and Tory protectionists".[17] On 29 June Peel resigned as Prime Minister and in his resignation speech he attributed the success of repeal to Cobden: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pPr lvl="0"/>
            <a:endParaRPr/>
          </a:p>
        </p:txBody>
      </p:sp>
      <p:sp>
        <p:nvSpPr>
          <p:cNvPr id="172" name="Shape 172"/>
          <p:cNvSpPr>
            <a:spLocks noGrp="1"/>
          </p:cNvSpPr>
          <p:nvPr>
            <p:ph type="body" sz="quarter" idx="1"/>
          </p:nvPr>
        </p:nvSpPr>
        <p:spPr>
          <a:prstGeom prst="rect">
            <a:avLst/>
          </a:prstGeom>
        </p:spPr>
        <p:txBody>
          <a:bodyPr/>
          <a:lstStyle/>
          <a:p>
            <a:pPr lvl="0">
              <a:buClr>
                <a:srgbClr val="000000"/>
              </a:buClr>
              <a:defRPr sz="1800"/>
            </a:pPr>
            <a:r>
              <a:rPr sz="1200"/>
              <a:t>In 1937, Japan swept down the coast of China in part to respond to growing Chinese unrest at having the Japanese army on its borders.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pPr lvl="0"/>
            <a:endParaRPr/>
          </a:p>
        </p:txBody>
      </p:sp>
      <p:sp>
        <p:nvSpPr>
          <p:cNvPr id="181" name="Shape 181"/>
          <p:cNvSpPr>
            <a:spLocks noGrp="1"/>
          </p:cNvSpPr>
          <p:nvPr>
            <p:ph type="body" sz="quarter" idx="1"/>
          </p:nvPr>
        </p:nvSpPr>
        <p:spPr>
          <a:prstGeom prst="rect">
            <a:avLst/>
          </a:prstGeom>
        </p:spPr>
        <p:txBody>
          <a:bodyPr/>
          <a:lstStyle/>
          <a:p>
            <a:pPr lvl="0">
              <a:buClr>
                <a:srgbClr val="000000"/>
              </a:buClr>
              <a:defRPr sz="1800"/>
            </a:pPr>
            <a:r>
              <a:rPr sz="1200"/>
              <a:t>Irony is that China became for Japan a war that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lvl1pPr>
              <a:buClr>
                <a:srgbClr val="000000"/>
              </a:buClr>
            </a:lvl1pPr>
          </a:lstStyle>
          <a:p>
            <a:pPr lvl="0">
              <a:defRPr sz="1800"/>
            </a:pPr>
            <a:r>
              <a:rPr sz="1200"/>
              <a:t>Food riots began erupting in 1917.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pPr lvl="0"/>
            <a:endParaRPr/>
          </a:p>
        </p:txBody>
      </p:sp>
      <p:sp>
        <p:nvSpPr>
          <p:cNvPr id="151" name="Shape 151"/>
          <p:cNvSpPr>
            <a:spLocks noGrp="1"/>
          </p:cNvSpPr>
          <p:nvPr>
            <p:ph type="body" sz="quarter" idx="1"/>
          </p:nvPr>
        </p:nvSpPr>
        <p:spPr>
          <a:prstGeom prst="rect">
            <a:avLst/>
          </a:prstGeom>
        </p:spPr>
        <p:txBody>
          <a:bodyPr/>
          <a:lstStyle>
            <a:lvl1pPr>
              <a:buClr>
                <a:srgbClr val="000000"/>
              </a:buClr>
            </a:lvl1pPr>
          </a:lstStyle>
          <a:p>
            <a:pPr lvl="0">
              <a:defRPr sz="1800"/>
            </a:pPr>
            <a:r>
              <a:rPr sz="1200"/>
              <a:t>March 1931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pPr lvl="0"/>
            <a:endParaRPr/>
          </a:p>
        </p:txBody>
      </p:sp>
      <p:sp>
        <p:nvSpPr>
          <p:cNvPr id="211" name="Shape 211"/>
          <p:cNvSpPr>
            <a:spLocks noGrp="1"/>
          </p:cNvSpPr>
          <p:nvPr>
            <p:ph type="body" sz="quarter" idx="1"/>
          </p:nvPr>
        </p:nvSpPr>
        <p:spPr>
          <a:prstGeom prst="rect">
            <a:avLst/>
          </a:prstGeom>
        </p:spPr>
        <p:txBody>
          <a:bodyPr/>
          <a:lstStyle/>
          <a:p>
            <a:pPr lvl="0">
              <a:buClr>
                <a:srgbClr val="000000"/>
              </a:buClr>
              <a:defRPr sz="1800"/>
            </a:pPr>
            <a:r>
              <a:rPr sz="1200"/>
              <a:t>Why did Hitler strike in 1939?  Because his economy was probably about to fall apart…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a:buClr>
                <a:srgbClr val="000000"/>
              </a:buClr>
              <a:defRPr sz="1800"/>
            </a:pPr>
            <a:r>
              <a:rPr sz="1200"/>
              <a:t>Adam Smith and David Ricardo’s observations led to an explosion in industrialization.</a:t>
            </a:r>
          </a:p>
          <a:p>
            <a:pPr lvl="0">
              <a:buClr>
                <a:srgbClr val="000000"/>
              </a:buClr>
              <a:defRPr sz="1800"/>
            </a:pPr>
            <a:endParaRPr sz="1200"/>
          </a:p>
          <a:p>
            <a:pPr lvl="0">
              <a:buClr>
                <a:srgbClr val="000000"/>
              </a:buClr>
              <a:defRPr sz="1800"/>
            </a:pPr>
            <a:r>
              <a:rPr sz="1200"/>
              <a:t>This is per capita industrialization.  That is, it measures the level of factories and equipment per person, with Britain in 1900 representing 100 and everyone else relative to Britain.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pPr lvl="0"/>
            <a:endParaRPr/>
          </a:p>
        </p:txBody>
      </p:sp>
      <p:sp>
        <p:nvSpPr>
          <p:cNvPr id="69" name="Shape 69"/>
          <p:cNvSpPr>
            <a:spLocks noGrp="1"/>
          </p:cNvSpPr>
          <p:nvPr>
            <p:ph type="body" sz="quarter" idx="1"/>
          </p:nvPr>
        </p:nvSpPr>
        <p:spPr>
          <a:prstGeom prst="rect">
            <a:avLst/>
          </a:prstGeom>
        </p:spPr>
        <p:txBody>
          <a:bodyPr/>
          <a:lstStyle/>
          <a:p>
            <a:pPr lvl="0">
              <a:buClr>
                <a:srgbClr val="000000"/>
              </a:buClr>
              <a:defRPr sz="1800"/>
            </a:pPr>
            <a:r>
              <a:rPr sz="1200"/>
              <a:t>With industrialization came urbanization.  Two causes:</a:t>
            </a:r>
          </a:p>
          <a:p>
            <a:pPr lvl="0">
              <a:buClr>
                <a:srgbClr val="000000"/>
              </a:buClr>
              <a:defRPr sz="1800"/>
            </a:pPr>
            <a:endParaRPr sz="1200"/>
          </a:p>
          <a:p>
            <a:pPr marL="232943" lvl="0" indent="-232943">
              <a:buClr>
                <a:srgbClr val="000000"/>
              </a:buClr>
              <a:buSzPct val="100000"/>
              <a:buAutoNum type="arabicParenR"/>
              <a:defRPr sz="1800"/>
            </a:pPr>
            <a:r>
              <a:rPr sz="1200"/>
              <a:t>Improved agriculture and trade allowed rural population to move to urban centers</a:t>
            </a:r>
          </a:p>
          <a:p>
            <a:pPr marL="232943" lvl="0" indent="-232943">
              <a:buClr>
                <a:srgbClr val="000000"/>
              </a:buClr>
              <a:buSzPct val="100000"/>
              <a:buAutoNum type="arabicParenR" startAt="2"/>
              <a:defRPr sz="1800"/>
            </a:pPr>
            <a:r>
              <a:rPr sz="1200"/>
              <a:t>Demand for labor in factories provided incentive for population to move to urban centers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prstGeom prst="rect">
            <a:avLst/>
          </a:prstGeom>
        </p:spPr>
        <p:txBody>
          <a:bodyPr/>
          <a:lstStyle/>
          <a:p>
            <a:pPr lvl="0"/>
            <a:endParaRPr/>
          </a:p>
        </p:txBody>
      </p:sp>
      <p:sp>
        <p:nvSpPr>
          <p:cNvPr id="73" name="Shape 73"/>
          <p:cNvSpPr>
            <a:spLocks noGrp="1"/>
          </p:cNvSpPr>
          <p:nvPr>
            <p:ph type="body" sz="quarter" idx="1"/>
          </p:nvPr>
        </p:nvSpPr>
        <p:spPr>
          <a:prstGeom prst="rect">
            <a:avLst/>
          </a:prstGeom>
        </p:spPr>
        <p:txBody>
          <a:bodyPr/>
          <a:lstStyle/>
          <a:p>
            <a:pPr lvl="0">
              <a:buClr>
                <a:srgbClr val="000000"/>
              </a:buClr>
              <a:defRPr sz="1800"/>
            </a:pPr>
            <a:r>
              <a:rPr sz="1200"/>
              <a:t>In a world of increasingly specialization, how can you guarantee that you will continue to have access to the raw materials necessary for national survival?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buClr>
                <a:srgbClr val="000000"/>
              </a:buClr>
              <a:defRPr sz="1800"/>
            </a:pPr>
            <a:r>
              <a:rPr sz="1200"/>
              <a:t>Very complicated.</a:t>
            </a:r>
          </a:p>
          <a:p>
            <a:pPr lvl="0">
              <a:buClr>
                <a:srgbClr val="000000"/>
              </a:buClr>
              <a:defRPr sz="1800"/>
            </a:pPr>
            <a:r>
              <a:rPr sz="1200"/>
              <a:t>I will oversimplify.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a:buClr>
                <a:srgbClr val="000000"/>
              </a:buClr>
              <a:defRPr sz="1800"/>
            </a:pPr>
            <a:r>
              <a:rPr sz="1200"/>
              <a:t>Very complicated.</a:t>
            </a:r>
          </a:p>
          <a:p>
            <a:pPr lvl="0">
              <a:buClr>
                <a:srgbClr val="000000"/>
              </a:buClr>
              <a:defRPr sz="1800"/>
            </a:pPr>
            <a:r>
              <a:rPr sz="1200"/>
              <a:t>I will oversimplify.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pPr lvl="0"/>
            <a:endParaRPr/>
          </a:p>
        </p:txBody>
      </p:sp>
      <p:sp>
        <p:nvSpPr>
          <p:cNvPr id="135" name="Shape 135"/>
          <p:cNvSpPr>
            <a:spLocks noGrp="1"/>
          </p:cNvSpPr>
          <p:nvPr>
            <p:ph type="body" sz="quarter" idx="1"/>
          </p:nvPr>
        </p:nvSpPr>
        <p:spPr>
          <a:prstGeom prst="rect">
            <a:avLst/>
          </a:prstGeom>
        </p:spPr>
        <p:txBody>
          <a:bodyPr/>
          <a:lstStyle>
            <a:lvl1pPr>
              <a:buClr>
                <a:srgbClr val="000000"/>
              </a:buClr>
            </a:lvl1pPr>
          </a:lstStyle>
          <a:p>
            <a:pPr lvl="0">
              <a:defRPr sz="1800"/>
            </a:pPr>
            <a:r>
              <a:rPr sz="1200"/>
              <a:t>The House passed a version of the act in May 1929, increasing tariffs on agricultural and industrial goods alike. The House bill passed on a vote of 264 to 147, with 244 Republicans and 20 Democrats voting in favor of the bill.[6] The Senate debated its bill until March 1930, with many Senators trading votes based on their states' industries. The Senate bill passed on a vote of 44 to 42, with 39 Republicans and 5 Democrats voting in favor of the bill.[6] The conference committee then aligned the two versions, largely by moving to the greater House tariffs.[7] The House passed the conference bill on a vote of 222 to 153, with the support of 208 Republicans and 14 Democrats.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buClr>
                <a:srgbClr val="000000"/>
              </a:buClr>
              <a:defRPr sz="1800"/>
            </a:pPr>
            <a:r>
              <a:rPr sz="1200"/>
              <a:t>Threats of retaliation began long before the bill was enacted into law in June 1930. As it passed the House of Representatives in May 1929, boycotts broke out and foreign governments moved to increase rates against American products, even though rates could be increased or decreased by the Senate or by the conference committee. By September 1929, Hoover's administration had received protest notes from 23 trading partners, but threats of retaliatory actions were ignored.[7]</a:t>
            </a:r>
          </a:p>
          <a:p>
            <a:pPr lvl="0">
              <a:buClr>
                <a:srgbClr val="000000"/>
              </a:buClr>
              <a:defRPr sz="1800"/>
            </a:pPr>
            <a:endParaRPr sz="1200"/>
          </a:p>
          <a:p>
            <a:pPr lvl="0">
              <a:buClr>
                <a:srgbClr val="000000"/>
              </a:buClr>
              <a:defRPr sz="1800"/>
            </a:pPr>
            <a:r>
              <a:rPr sz="1200"/>
              <a:t>In May 1930, the greatest trading partner, Canada, retaliated by imposing new tariffs on 16 products that accounted altogether for around 30% of U.S. exports to Canada.[13] Canada later also forged closer economic links with the British Empire via the British Empire Economic Conference of 1932. France and Britain protested and developed new trade partners. Germany developed a system of autarky.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p>
            <a:pPr lvl="0" defTabSz="931774">
              <a:buClr>
                <a:srgbClr val="000000"/>
              </a:buClr>
              <a:defRPr sz="1800"/>
            </a:pPr>
            <a:r>
              <a:rPr sz="1200"/>
              <a:t>For Japan, the division of the world into trading blocs proved devastating.</a:t>
            </a:r>
          </a:p>
          <a:p>
            <a:pPr lvl="0">
              <a:buClr>
                <a:srgbClr val="000000"/>
              </a:buClr>
              <a:defRPr sz="1800"/>
            </a:pPr>
            <a:endParaRPr sz="1200"/>
          </a:p>
          <a:p>
            <a:pPr lvl="0">
              <a:buClr>
                <a:srgbClr val="000000"/>
              </a:buClr>
              <a:defRPr sz="1800"/>
            </a:pPr>
            <a:r>
              <a:rPr sz="1200"/>
              <a:t>Political elites grew increasingly concerned that Japan would not have access to the raw materials necessary to sustain an industrialized economy.</a:t>
            </a:r>
          </a:p>
          <a:p>
            <a:pPr lvl="0">
              <a:buClr>
                <a:srgbClr val="000000"/>
              </a:buClr>
              <a:defRPr sz="1800"/>
            </a:pPr>
            <a:endParaRPr sz="1200"/>
          </a:p>
          <a:p>
            <a:pPr lvl="0">
              <a:buClr>
                <a:srgbClr val="000000"/>
              </a:buClr>
              <a:defRPr sz="1800"/>
            </a:pPr>
            <a:r>
              <a:rPr sz="1200"/>
              <a:t>Foremost among these were coal and iron ore.  Japan’s military elite in particular began to see Manchuria as a logical area to expand Japan’s empire.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89000" y="1803400"/>
            <a:ext cx="7366000" cy="1778000"/>
          </a:xfrm>
          <a:prstGeom prst="rect">
            <a:avLst/>
          </a:prstGeom>
        </p:spPr>
        <p:txBody>
          <a:bodyPr anchor="b"/>
          <a:lstStyle/>
          <a:p>
            <a:pPr lvl="0">
              <a:defRPr sz="1800">
                <a:solidFill>
                  <a:srgbClr val="000000"/>
                </a:solidFill>
              </a:defRPr>
            </a:pPr>
            <a:r>
              <a:rPr sz="5000">
                <a:solidFill>
                  <a:srgbClr val="FFFFFF"/>
                </a:solidFill>
              </a:rPr>
              <a:t>Title Text</a:t>
            </a:r>
          </a:p>
        </p:txBody>
      </p:sp>
      <p:sp>
        <p:nvSpPr>
          <p:cNvPr id="6" name="Shape 6"/>
          <p:cNvSpPr>
            <a:spLocks noGrp="1"/>
          </p:cNvSpPr>
          <p:nvPr>
            <p:ph type="body" idx="1"/>
          </p:nvPr>
        </p:nvSpPr>
        <p:spPr>
          <a:xfrm>
            <a:off x="889000" y="3657600"/>
            <a:ext cx="7366000" cy="102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
        <p:nvSpPr>
          <p:cNvPr id="27" name="Shape 27"/>
          <p:cNvSpPr>
            <a:spLocks noGrp="1"/>
          </p:cNvSpPr>
          <p:nvPr>
            <p:ph type="body" idx="1"/>
          </p:nvPr>
        </p:nvSpPr>
        <p:spPr>
          <a:xfrm>
            <a:off x="889000" y="2070100"/>
            <a:ext cx="3594100" cy="4038600"/>
          </a:xfrm>
          <a:prstGeom prst="rect">
            <a:avLst/>
          </a:prstGeom>
        </p:spPr>
        <p:txBody>
          <a:bodyPr/>
          <a:lstStyle>
            <a:lvl1pPr marL="673263" indent="-317663">
              <a:spcBef>
                <a:spcPts val="2300"/>
              </a:spcBef>
              <a:buFont typeface="Gill Sans"/>
              <a:buBlip>
                <a:blip r:embed="rId2"/>
              </a:buBlip>
              <a:defRPr sz="2000"/>
            </a:lvl1pPr>
            <a:lvl2pPr marL="1105063" indent="-317663">
              <a:spcBef>
                <a:spcPts val="2300"/>
              </a:spcBef>
              <a:buFont typeface="Gill Sans"/>
              <a:buBlip>
                <a:blip r:embed="rId2"/>
              </a:buBlip>
              <a:defRPr sz="2000"/>
            </a:lvl2pPr>
            <a:lvl3pPr marL="1524163" indent="-317663">
              <a:spcBef>
                <a:spcPts val="2300"/>
              </a:spcBef>
              <a:buFont typeface="Gill Sans"/>
              <a:buBlip>
                <a:blip r:embed="rId2"/>
              </a:buBlip>
              <a:defRPr sz="2000"/>
            </a:lvl3pPr>
            <a:lvl4pPr marL="1968663" indent="-317663">
              <a:spcBef>
                <a:spcPts val="2300"/>
              </a:spcBef>
              <a:buFont typeface="Gill Sans"/>
              <a:buBlip>
                <a:blip r:embed="rId2"/>
              </a:buBlip>
              <a:defRPr sz="2000"/>
            </a:lvl4pPr>
            <a:lvl5pPr marL="2425863" indent="-317663">
              <a:spcBef>
                <a:spcPts val="2300"/>
              </a:spcBef>
              <a:buFont typeface="Gill Sans"/>
              <a:buBlip>
                <a:blip r:embed="rId2"/>
              </a:buBlip>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
        <p:nvSpPr>
          <p:cNvPr id="30" name="Shape 30"/>
          <p:cNvSpPr>
            <a:spLocks noGrp="1"/>
          </p:cNvSpPr>
          <p:nvPr>
            <p:ph type="body" idx="1"/>
          </p:nvPr>
        </p:nvSpPr>
        <p:spPr>
          <a:xfrm>
            <a:off x="889000" y="2070100"/>
            <a:ext cx="3594100" cy="4038600"/>
          </a:xfrm>
          <a:prstGeom prst="rect">
            <a:avLst/>
          </a:prstGeom>
        </p:spPr>
        <p:txBody>
          <a:bodyPr/>
          <a:lstStyle>
            <a:lvl1pPr marL="673263" indent="-317663">
              <a:spcBef>
                <a:spcPts val="2300"/>
              </a:spcBef>
              <a:buFont typeface="Gill Sans"/>
              <a:buBlip>
                <a:blip r:embed="rId2"/>
              </a:buBlip>
              <a:defRPr sz="2000"/>
            </a:lvl1pPr>
            <a:lvl2pPr marL="1105063" indent="-317663">
              <a:spcBef>
                <a:spcPts val="2300"/>
              </a:spcBef>
              <a:buFont typeface="Gill Sans"/>
              <a:buBlip>
                <a:blip r:embed="rId2"/>
              </a:buBlip>
              <a:defRPr sz="2000"/>
            </a:lvl2pPr>
            <a:lvl3pPr marL="1524163" indent="-317663">
              <a:spcBef>
                <a:spcPts val="2300"/>
              </a:spcBef>
              <a:buFont typeface="Gill Sans"/>
              <a:buBlip>
                <a:blip r:embed="rId2"/>
              </a:buBlip>
              <a:defRPr sz="2000"/>
            </a:lvl3pPr>
            <a:lvl4pPr marL="1968663" indent="-317663">
              <a:spcBef>
                <a:spcPts val="2300"/>
              </a:spcBef>
              <a:buFont typeface="Gill Sans"/>
              <a:buBlip>
                <a:blip r:embed="rId2"/>
              </a:buBlip>
              <a:defRPr sz="2000"/>
            </a:lvl4pPr>
            <a:lvl5pPr marL="2425863" indent="-317663">
              <a:spcBef>
                <a:spcPts val="2300"/>
              </a:spcBef>
              <a:buFont typeface="Gill Sans"/>
              <a:buBlip>
                <a:blip r:embed="rId2"/>
              </a:buBlip>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
        <p:nvSpPr>
          <p:cNvPr id="33" name="Shape 33"/>
          <p:cNvSpPr>
            <a:spLocks noGrp="1"/>
          </p:cNvSpPr>
          <p:nvPr>
            <p:ph type="body" idx="1"/>
          </p:nvPr>
        </p:nvSpPr>
        <p:spPr>
          <a:xfrm>
            <a:off x="5346700" y="2070100"/>
            <a:ext cx="2908300" cy="4038600"/>
          </a:xfrm>
          <a:prstGeom prst="rect">
            <a:avLst/>
          </a:prstGeom>
        </p:spPr>
        <p:txBody>
          <a:bodyPr/>
          <a:lstStyle>
            <a:lvl1pPr marL="673263" indent="-317663">
              <a:spcBef>
                <a:spcPts val="2300"/>
              </a:spcBef>
              <a:buFont typeface="Gill Sans"/>
              <a:buBlip>
                <a:blip r:embed="rId2"/>
              </a:buBlip>
              <a:defRPr sz="2000"/>
            </a:lvl1pPr>
            <a:lvl2pPr marL="1105063" indent="-317663">
              <a:spcBef>
                <a:spcPts val="2300"/>
              </a:spcBef>
              <a:buFont typeface="Gill Sans"/>
              <a:buBlip>
                <a:blip r:embed="rId2"/>
              </a:buBlip>
              <a:defRPr sz="2000"/>
            </a:lvl2pPr>
            <a:lvl3pPr marL="1524163" indent="-317663">
              <a:spcBef>
                <a:spcPts val="2300"/>
              </a:spcBef>
              <a:buFont typeface="Gill Sans"/>
              <a:buBlip>
                <a:blip r:embed="rId2"/>
              </a:buBlip>
              <a:defRPr sz="2000"/>
            </a:lvl3pPr>
            <a:lvl4pPr marL="1968663" indent="-317663">
              <a:spcBef>
                <a:spcPts val="2300"/>
              </a:spcBef>
              <a:buFont typeface="Gill Sans"/>
              <a:buBlip>
                <a:blip r:embed="rId2"/>
              </a:buBlip>
              <a:defRPr sz="2000"/>
            </a:lvl4pPr>
            <a:lvl5pPr marL="2425863" indent="-317663">
              <a:spcBef>
                <a:spcPts val="2300"/>
              </a:spcBef>
              <a:buFont typeface="Gill Sans"/>
              <a:buBlip>
                <a:blip r:embed="rId2"/>
              </a:buBlip>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
        <p:nvSpPr>
          <p:cNvPr id="12" name="Shape 12"/>
          <p:cNvSpPr>
            <a:spLocks noGrp="1"/>
          </p:cNvSpPr>
          <p:nvPr>
            <p:ph type="body" idx="1"/>
          </p:nvPr>
        </p:nvSpPr>
        <p:spPr>
          <a:prstGeom prst="rect">
            <a:avLst/>
          </a:prstGeom>
        </p:spPr>
        <p:txBody>
          <a:bodyPr numCol="2" spcCol="368300" anchor="t"/>
          <a:lstStyle>
            <a:lvl1pPr marL="673263" indent="-317663">
              <a:spcBef>
                <a:spcPts val="2300"/>
              </a:spcBef>
              <a:buFont typeface="Gill Sans"/>
              <a:buBlip>
                <a:blip r:embed="rId2"/>
              </a:buBlip>
              <a:defRPr sz="2000"/>
            </a:lvl1pPr>
            <a:lvl2pPr marL="1105063" indent="-317663">
              <a:spcBef>
                <a:spcPts val="2300"/>
              </a:spcBef>
              <a:buFont typeface="Gill Sans"/>
              <a:buBlip>
                <a:blip r:embed="rId2"/>
              </a:buBlip>
              <a:defRPr sz="2000"/>
            </a:lvl2pPr>
            <a:lvl3pPr marL="1524163" indent="-317663">
              <a:spcBef>
                <a:spcPts val="2300"/>
              </a:spcBef>
              <a:buFont typeface="Gill Sans"/>
              <a:buBlip>
                <a:blip r:embed="rId2"/>
              </a:buBlip>
              <a:defRPr sz="2000"/>
            </a:lvl3pPr>
            <a:lvl4pPr marL="1968663" indent="-317663">
              <a:spcBef>
                <a:spcPts val="2300"/>
              </a:spcBef>
              <a:buFont typeface="Gill Sans"/>
              <a:buBlip>
                <a:blip r:embed="rId2"/>
              </a:buBlip>
              <a:defRPr sz="2000"/>
            </a:lvl4pPr>
            <a:lvl5pPr marL="2425863" indent="-317663">
              <a:spcBef>
                <a:spcPts val="2300"/>
              </a:spcBef>
              <a:buFont typeface="Gill Sans"/>
              <a:buBlip>
                <a:blip r:embed="rId2"/>
              </a:buBlip>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889000" y="749300"/>
            <a:ext cx="7366000" cy="5359400"/>
          </a:xfrm>
          <a:prstGeom prst="rect">
            <a:avLst/>
          </a:prstGeom>
        </p:spPr>
        <p:txBody>
          <a:bodyPr/>
          <a:lstStyle>
            <a:lvl1pPr>
              <a:spcBef>
                <a:spcPts val="4100"/>
              </a:spcBef>
              <a:buBlip>
                <a:blip r:embed="rId2"/>
              </a:buBlip>
            </a:lvl1pPr>
            <a:lvl2pPr>
              <a:spcBef>
                <a:spcPts val="4100"/>
              </a:spcBef>
              <a:buBlip>
                <a:blip r:embed="rId2"/>
              </a:buBlip>
            </a:lvl2pPr>
            <a:lvl3pPr>
              <a:spcBef>
                <a:spcPts val="4100"/>
              </a:spcBef>
              <a:buBlip>
                <a:blip r:embed="rId2"/>
              </a:buBlip>
            </a:lvl3pPr>
            <a:lvl4pPr>
              <a:spcBef>
                <a:spcPts val="4100"/>
              </a:spcBef>
              <a:buBlip>
                <a:blip r:embed="rId2"/>
              </a:buBlip>
            </a:lvl4pPr>
            <a:lvl5pPr>
              <a:spcBef>
                <a:spcPts val="4100"/>
              </a:spcBef>
              <a:buBlip>
                <a:blip r:embed="rId2"/>
              </a:buBlip>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889000" y="2540000"/>
            <a:ext cx="7366000" cy="1778000"/>
          </a:xfrm>
          <a:prstGeom prst="rect">
            <a:avLst/>
          </a:prstGeom>
        </p:spPr>
        <p:txBody>
          <a:bodyPr/>
          <a:lstStyle/>
          <a:p>
            <a:pPr lvl="0">
              <a:defRPr sz="1800">
                <a:solidFill>
                  <a:srgbClr val="000000"/>
                </a:solidFill>
              </a:defRPr>
            </a:pPr>
            <a:r>
              <a:rPr sz="5000">
                <a:solidFill>
                  <a:srgbClr val="FFFFF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889000" y="5181600"/>
            <a:ext cx="7366000" cy="1295400"/>
          </a:xfrm>
          <a:prstGeom prst="rect">
            <a:avLst/>
          </a:prstGeom>
        </p:spPr>
        <p:txBody>
          <a:bodyPr/>
          <a:lstStyle/>
          <a:p>
            <a:pPr lvl="0">
              <a:defRPr sz="1800">
                <a:solidFill>
                  <a:srgbClr val="000000"/>
                </a:solidFill>
              </a:defRPr>
            </a:pPr>
            <a:r>
              <a:rPr sz="5000">
                <a:solidFill>
                  <a:srgbClr val="FFFFFF"/>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3" name="Shape 23"/>
          <p:cNvSpPr>
            <a:spLocks noGrp="1"/>
          </p:cNvSpPr>
          <p:nvPr>
            <p:ph type="title"/>
          </p:nvPr>
        </p:nvSpPr>
        <p:spPr>
          <a:xfrm>
            <a:off x="419100" y="1257300"/>
            <a:ext cx="4241800" cy="2146300"/>
          </a:xfrm>
          <a:prstGeom prst="rect">
            <a:avLst/>
          </a:prstGeom>
        </p:spPr>
        <p:txBody>
          <a:bodyPr anchor="b"/>
          <a:lstStyle>
            <a:lvl1pPr>
              <a:defRPr sz="4000"/>
            </a:lvl1pPr>
          </a:lstStyle>
          <a:p>
            <a:pPr lvl="0">
              <a:defRPr sz="1800">
                <a:solidFill>
                  <a:srgbClr val="000000"/>
                </a:solidFill>
              </a:defRPr>
            </a:pPr>
            <a:r>
              <a:rPr sz="4000">
                <a:solidFill>
                  <a:srgbClr val="FFFFFF"/>
                </a:solidFill>
              </a:rPr>
              <a:t>Title Text</a:t>
            </a:r>
          </a:p>
        </p:txBody>
      </p:sp>
      <p:sp>
        <p:nvSpPr>
          <p:cNvPr id="24" name="Shape 24"/>
          <p:cNvSpPr>
            <a:spLocks noGrp="1"/>
          </p:cNvSpPr>
          <p:nvPr>
            <p:ph type="body" idx="1"/>
          </p:nvPr>
        </p:nvSpPr>
        <p:spPr>
          <a:xfrm>
            <a:off x="419100" y="3479800"/>
            <a:ext cx="4241800" cy="2146300"/>
          </a:xfrm>
          <a:prstGeom prst="rect">
            <a:avLst/>
          </a:prstGeom>
        </p:spPr>
        <p:txBody>
          <a:bodyPr anchor="t"/>
          <a:lstStyle>
            <a:lvl1pPr marL="0" indent="0" algn="ctr">
              <a:spcBef>
                <a:spcPts val="0"/>
              </a:spcBef>
              <a:buSzTx/>
              <a:buNone/>
              <a:defRPr sz="2000"/>
            </a:lvl1pPr>
            <a:lvl2pPr marL="0" indent="0" algn="ctr">
              <a:spcBef>
                <a:spcPts val="0"/>
              </a:spcBef>
              <a:buSzTx/>
              <a:buNone/>
              <a:defRPr sz="2000"/>
            </a:lvl2pPr>
            <a:lvl3pPr marL="0" indent="0" algn="ctr">
              <a:spcBef>
                <a:spcPts val="0"/>
              </a:spcBef>
              <a:buSzTx/>
              <a:buNone/>
              <a:defRPr sz="2000"/>
            </a:lvl3pPr>
            <a:lvl4pPr marL="0" indent="0" algn="ctr">
              <a:spcBef>
                <a:spcPts val="0"/>
              </a:spcBef>
              <a:buSzTx/>
              <a:buNone/>
              <a:defRPr sz="2000"/>
            </a:lvl4pPr>
            <a:lvl5pPr marL="0" indent="0" algn="ctr">
              <a:spcBef>
                <a:spcPts val="0"/>
              </a:spcBef>
              <a:buSzTx/>
              <a:buNone/>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89000" y="152400"/>
            <a:ext cx="7366000" cy="1778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defRPr>
            </a:pPr>
            <a:r>
              <a:rPr sz="5000">
                <a:solidFill>
                  <a:srgbClr val="FFFFFF"/>
                </a:solidFill>
              </a:rPr>
              <a:t>Title Text</a:t>
            </a:r>
          </a:p>
        </p:txBody>
      </p:sp>
      <p:sp>
        <p:nvSpPr>
          <p:cNvPr id="3" name="Shape 3"/>
          <p:cNvSpPr>
            <a:spLocks noGrp="1"/>
          </p:cNvSpPr>
          <p:nvPr>
            <p:ph type="body" idx="1"/>
          </p:nvPr>
        </p:nvSpPr>
        <p:spPr>
          <a:xfrm>
            <a:off x="889000" y="2070100"/>
            <a:ext cx="7366000" cy="4038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317500">
        <a:defRPr sz="5000">
          <a:solidFill>
            <a:srgbClr val="FFFFFF"/>
          </a:solidFill>
          <a:latin typeface="+mn-lt"/>
          <a:ea typeface="+mn-ea"/>
          <a:cs typeface="+mn-cs"/>
          <a:sym typeface="Chalkboard"/>
        </a:defRPr>
      </a:lvl1pPr>
      <a:lvl2pPr indent="228600" algn="ctr" defTabSz="317500">
        <a:defRPr sz="5000">
          <a:solidFill>
            <a:srgbClr val="FFFFFF"/>
          </a:solidFill>
          <a:latin typeface="+mn-lt"/>
          <a:ea typeface="+mn-ea"/>
          <a:cs typeface="+mn-cs"/>
          <a:sym typeface="Chalkboard"/>
        </a:defRPr>
      </a:lvl2pPr>
      <a:lvl3pPr indent="457200" algn="ctr" defTabSz="317500">
        <a:defRPr sz="5000">
          <a:solidFill>
            <a:srgbClr val="FFFFFF"/>
          </a:solidFill>
          <a:latin typeface="+mn-lt"/>
          <a:ea typeface="+mn-ea"/>
          <a:cs typeface="+mn-cs"/>
          <a:sym typeface="Chalkboard"/>
        </a:defRPr>
      </a:lvl3pPr>
      <a:lvl4pPr indent="685800" algn="ctr" defTabSz="317500">
        <a:defRPr sz="5000">
          <a:solidFill>
            <a:srgbClr val="FFFFFF"/>
          </a:solidFill>
          <a:latin typeface="+mn-lt"/>
          <a:ea typeface="+mn-ea"/>
          <a:cs typeface="+mn-cs"/>
          <a:sym typeface="Chalkboard"/>
        </a:defRPr>
      </a:lvl4pPr>
      <a:lvl5pPr indent="914400" algn="ctr" defTabSz="317500">
        <a:defRPr sz="5000">
          <a:solidFill>
            <a:srgbClr val="FFFFFF"/>
          </a:solidFill>
          <a:latin typeface="+mn-lt"/>
          <a:ea typeface="+mn-ea"/>
          <a:cs typeface="+mn-cs"/>
          <a:sym typeface="Chalkboard"/>
        </a:defRPr>
      </a:lvl5pPr>
      <a:lvl6pPr indent="1143000" algn="ctr" defTabSz="317500">
        <a:defRPr sz="5000">
          <a:solidFill>
            <a:srgbClr val="FFFFFF"/>
          </a:solidFill>
          <a:latin typeface="+mn-lt"/>
          <a:ea typeface="+mn-ea"/>
          <a:cs typeface="+mn-cs"/>
          <a:sym typeface="Chalkboard"/>
        </a:defRPr>
      </a:lvl6pPr>
      <a:lvl7pPr indent="1371600" algn="ctr" defTabSz="317500">
        <a:defRPr sz="5000">
          <a:solidFill>
            <a:srgbClr val="FFFFFF"/>
          </a:solidFill>
          <a:latin typeface="+mn-lt"/>
          <a:ea typeface="+mn-ea"/>
          <a:cs typeface="+mn-cs"/>
          <a:sym typeface="Chalkboard"/>
        </a:defRPr>
      </a:lvl7pPr>
      <a:lvl8pPr indent="1600200" algn="ctr" defTabSz="317500">
        <a:defRPr sz="5000">
          <a:solidFill>
            <a:srgbClr val="FFFFFF"/>
          </a:solidFill>
          <a:latin typeface="+mn-lt"/>
          <a:ea typeface="+mn-ea"/>
          <a:cs typeface="+mn-cs"/>
          <a:sym typeface="Chalkboard"/>
        </a:defRPr>
      </a:lvl8pPr>
      <a:lvl9pPr indent="1828800" algn="ctr" defTabSz="317500">
        <a:defRPr sz="5000">
          <a:solidFill>
            <a:srgbClr val="FFFFFF"/>
          </a:solidFill>
          <a:latin typeface="+mn-lt"/>
          <a:ea typeface="+mn-ea"/>
          <a:cs typeface="+mn-cs"/>
          <a:sym typeface="Chalkboard"/>
        </a:defRPr>
      </a:lvl9pPr>
    </p:titleStyle>
    <p:bodyStyle>
      <a:lvl1pPr marL="696613" indent="-341013" defTabSz="317500">
        <a:spcBef>
          <a:spcPts val="2100"/>
        </a:spcBef>
        <a:buSzPct val="43000"/>
        <a:buBlip>
          <a:blip r:embed="rId15"/>
        </a:buBlip>
        <a:defRPr sz="2400">
          <a:solidFill>
            <a:srgbClr val="FFFFFF"/>
          </a:solidFill>
          <a:latin typeface="+mn-lt"/>
          <a:ea typeface="+mn-ea"/>
          <a:cs typeface="+mn-cs"/>
          <a:sym typeface="Chalkboard"/>
        </a:defRPr>
      </a:lvl1pPr>
      <a:lvl2pPr marL="1128413" indent="-341013" defTabSz="317500">
        <a:spcBef>
          <a:spcPts val="2100"/>
        </a:spcBef>
        <a:buSzPct val="43000"/>
        <a:buBlip>
          <a:blip r:embed="rId15"/>
        </a:buBlip>
        <a:defRPr sz="2400">
          <a:solidFill>
            <a:srgbClr val="FFFFFF"/>
          </a:solidFill>
          <a:latin typeface="+mn-lt"/>
          <a:ea typeface="+mn-ea"/>
          <a:cs typeface="+mn-cs"/>
          <a:sym typeface="Chalkboard"/>
        </a:defRPr>
      </a:lvl2pPr>
      <a:lvl3pPr marL="1547513" indent="-341013" defTabSz="317500">
        <a:spcBef>
          <a:spcPts val="2100"/>
        </a:spcBef>
        <a:buSzPct val="43000"/>
        <a:buBlip>
          <a:blip r:embed="rId15"/>
        </a:buBlip>
        <a:defRPr sz="2400">
          <a:solidFill>
            <a:srgbClr val="FFFFFF"/>
          </a:solidFill>
          <a:latin typeface="+mn-lt"/>
          <a:ea typeface="+mn-ea"/>
          <a:cs typeface="+mn-cs"/>
          <a:sym typeface="Chalkboard"/>
        </a:defRPr>
      </a:lvl3pPr>
      <a:lvl4pPr marL="1992013" indent="-341013" defTabSz="317500">
        <a:spcBef>
          <a:spcPts val="2100"/>
        </a:spcBef>
        <a:buSzPct val="43000"/>
        <a:buBlip>
          <a:blip r:embed="rId15"/>
        </a:buBlip>
        <a:defRPr sz="2400">
          <a:solidFill>
            <a:srgbClr val="FFFFFF"/>
          </a:solidFill>
          <a:latin typeface="+mn-lt"/>
          <a:ea typeface="+mn-ea"/>
          <a:cs typeface="+mn-cs"/>
          <a:sym typeface="Chalkboard"/>
        </a:defRPr>
      </a:lvl4pPr>
      <a:lvl5pPr marL="2449213" indent="-341013" defTabSz="317500">
        <a:spcBef>
          <a:spcPts val="2100"/>
        </a:spcBef>
        <a:buSzPct val="43000"/>
        <a:buBlip>
          <a:blip r:embed="rId15"/>
        </a:buBlip>
        <a:defRPr sz="2400">
          <a:solidFill>
            <a:srgbClr val="FFFFFF"/>
          </a:solidFill>
          <a:latin typeface="+mn-lt"/>
          <a:ea typeface="+mn-ea"/>
          <a:cs typeface="+mn-cs"/>
          <a:sym typeface="Chalkboard"/>
        </a:defRPr>
      </a:lvl5pPr>
      <a:lvl6pPr marL="2906413" indent="-341013" defTabSz="317500">
        <a:spcBef>
          <a:spcPts val="2100"/>
        </a:spcBef>
        <a:buSzPct val="43000"/>
        <a:buBlip>
          <a:blip r:embed="rId15"/>
        </a:buBlip>
        <a:defRPr sz="2400">
          <a:solidFill>
            <a:srgbClr val="FFFFFF"/>
          </a:solidFill>
          <a:latin typeface="+mn-lt"/>
          <a:ea typeface="+mn-ea"/>
          <a:cs typeface="+mn-cs"/>
          <a:sym typeface="Chalkboard"/>
        </a:defRPr>
      </a:lvl6pPr>
      <a:lvl7pPr marL="3363613" indent="-341013" defTabSz="317500">
        <a:spcBef>
          <a:spcPts val="2100"/>
        </a:spcBef>
        <a:buSzPct val="43000"/>
        <a:buBlip>
          <a:blip r:embed="rId15"/>
        </a:buBlip>
        <a:defRPr sz="2400">
          <a:solidFill>
            <a:srgbClr val="FFFFFF"/>
          </a:solidFill>
          <a:latin typeface="+mn-lt"/>
          <a:ea typeface="+mn-ea"/>
          <a:cs typeface="+mn-cs"/>
          <a:sym typeface="Chalkboard"/>
        </a:defRPr>
      </a:lvl7pPr>
      <a:lvl8pPr marL="3820813" indent="-341013" defTabSz="317500">
        <a:spcBef>
          <a:spcPts val="2100"/>
        </a:spcBef>
        <a:buSzPct val="43000"/>
        <a:buBlip>
          <a:blip r:embed="rId15"/>
        </a:buBlip>
        <a:defRPr sz="2400">
          <a:solidFill>
            <a:srgbClr val="FFFFFF"/>
          </a:solidFill>
          <a:latin typeface="+mn-lt"/>
          <a:ea typeface="+mn-ea"/>
          <a:cs typeface="+mn-cs"/>
          <a:sym typeface="Chalkboard"/>
        </a:defRPr>
      </a:lvl8pPr>
      <a:lvl9pPr marL="4278013" indent="-341013" defTabSz="317500">
        <a:spcBef>
          <a:spcPts val="2100"/>
        </a:spcBef>
        <a:buSzPct val="43000"/>
        <a:buBlip>
          <a:blip r:embed="rId15"/>
        </a:buBlip>
        <a:defRPr sz="2400">
          <a:solidFill>
            <a:srgbClr val="FFFFFF"/>
          </a:solidFill>
          <a:latin typeface="+mn-lt"/>
          <a:ea typeface="+mn-ea"/>
          <a:cs typeface="+mn-cs"/>
          <a:sym typeface="Chalkboard"/>
        </a:defRPr>
      </a:lvl9pPr>
    </p:bodyStyle>
    <p:otherStyle>
      <a:lvl1pPr algn="ctr" defTabSz="317500">
        <a:defRPr sz="1200">
          <a:solidFill>
            <a:schemeClr val="tx1"/>
          </a:solidFill>
          <a:latin typeface="+mn-lt"/>
          <a:ea typeface="+mn-ea"/>
          <a:cs typeface="+mn-cs"/>
          <a:sym typeface="Chalkboard"/>
        </a:defRPr>
      </a:lvl1pPr>
      <a:lvl2pPr indent="228600" algn="ctr" defTabSz="317500">
        <a:defRPr sz="1200">
          <a:solidFill>
            <a:schemeClr val="tx1"/>
          </a:solidFill>
          <a:latin typeface="+mn-lt"/>
          <a:ea typeface="+mn-ea"/>
          <a:cs typeface="+mn-cs"/>
          <a:sym typeface="Chalkboard"/>
        </a:defRPr>
      </a:lvl2pPr>
      <a:lvl3pPr indent="457200" algn="ctr" defTabSz="317500">
        <a:defRPr sz="1200">
          <a:solidFill>
            <a:schemeClr val="tx1"/>
          </a:solidFill>
          <a:latin typeface="+mn-lt"/>
          <a:ea typeface="+mn-ea"/>
          <a:cs typeface="+mn-cs"/>
          <a:sym typeface="Chalkboard"/>
        </a:defRPr>
      </a:lvl3pPr>
      <a:lvl4pPr indent="685800" algn="ctr" defTabSz="317500">
        <a:defRPr sz="1200">
          <a:solidFill>
            <a:schemeClr val="tx1"/>
          </a:solidFill>
          <a:latin typeface="+mn-lt"/>
          <a:ea typeface="+mn-ea"/>
          <a:cs typeface="+mn-cs"/>
          <a:sym typeface="Chalkboard"/>
        </a:defRPr>
      </a:lvl4pPr>
      <a:lvl5pPr indent="914400" algn="ctr" defTabSz="317500">
        <a:defRPr sz="1200">
          <a:solidFill>
            <a:schemeClr val="tx1"/>
          </a:solidFill>
          <a:latin typeface="+mn-lt"/>
          <a:ea typeface="+mn-ea"/>
          <a:cs typeface="+mn-cs"/>
          <a:sym typeface="Chalkboard"/>
        </a:defRPr>
      </a:lvl5pPr>
      <a:lvl6pPr indent="1143000" algn="ctr" defTabSz="317500">
        <a:defRPr sz="1200">
          <a:solidFill>
            <a:schemeClr val="tx1"/>
          </a:solidFill>
          <a:latin typeface="+mn-lt"/>
          <a:ea typeface="+mn-ea"/>
          <a:cs typeface="+mn-cs"/>
          <a:sym typeface="Chalkboard"/>
        </a:defRPr>
      </a:lvl6pPr>
      <a:lvl7pPr indent="1371600" algn="ctr" defTabSz="317500">
        <a:defRPr sz="1200">
          <a:solidFill>
            <a:schemeClr val="tx1"/>
          </a:solidFill>
          <a:latin typeface="+mn-lt"/>
          <a:ea typeface="+mn-ea"/>
          <a:cs typeface="+mn-cs"/>
          <a:sym typeface="Chalkboard"/>
        </a:defRPr>
      </a:lvl7pPr>
      <a:lvl8pPr indent="1600200" algn="ctr" defTabSz="317500">
        <a:defRPr sz="1200">
          <a:solidFill>
            <a:schemeClr val="tx1"/>
          </a:solidFill>
          <a:latin typeface="+mn-lt"/>
          <a:ea typeface="+mn-ea"/>
          <a:cs typeface="+mn-cs"/>
          <a:sym typeface="Chalkboard"/>
        </a:defRPr>
      </a:lvl8pPr>
      <a:lvl9pPr indent="1828800" algn="ctr" defTabSz="317500">
        <a:defRPr sz="1200">
          <a:solidFill>
            <a:schemeClr val="tx1"/>
          </a:solidFill>
          <a:latin typeface="+mn-lt"/>
          <a:ea typeface="+mn-ea"/>
          <a:cs typeface="+mn-cs"/>
          <a:sym typeface="Chalkboar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457200" y="274638"/>
            <a:ext cx="8229600" cy="3086101"/>
          </a:xfrm>
          <a:prstGeom prst="rect">
            <a:avLst/>
          </a:prstGeom>
        </p:spPr>
        <p:txBody>
          <a:bodyPr/>
          <a:lstStyle/>
          <a:p>
            <a:pPr lvl="0">
              <a:defRPr sz="1800">
                <a:solidFill>
                  <a:srgbClr val="000000"/>
                </a:solidFill>
              </a:defRPr>
            </a:pPr>
            <a:r>
              <a:rPr sz="5000">
                <a:solidFill>
                  <a:srgbClr val="FFFFFF"/>
                </a:solidFill>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rPr>
              <a:t>The Economic Causes of </a:t>
            </a:r>
          </a:p>
          <a:p>
            <a:pPr lvl="0">
              <a:defRPr sz="1800">
                <a:solidFill>
                  <a:srgbClr val="000000"/>
                </a:solidFill>
              </a:defRPr>
            </a:pPr>
            <a:r>
              <a:rPr sz="5000">
                <a:solidFill>
                  <a:srgbClr val="FFFFFF"/>
                </a:solidFill>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rPr>
              <a:t>World War II</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9.png"/>
          <p:cNvPicPr/>
          <p:nvPr/>
        </p:nvPicPr>
        <p:blipFill>
          <a:blip r:embed="rId3">
            <a:extLst/>
          </a:blip>
          <a:srcRect r="5523"/>
          <a:stretch>
            <a:fillRect/>
          </a:stretch>
        </p:blipFill>
        <p:spPr>
          <a:xfrm>
            <a:off x="457200" y="2103105"/>
            <a:ext cx="8229600" cy="3520151"/>
          </a:xfrm>
          <a:prstGeom prst="rect">
            <a:avLst/>
          </a:prstGeom>
          <a:ln>
            <a:round/>
          </a:ln>
          <a:effectLst>
            <a:outerShdw blurRad="292100" dist="139700" dir="2700000" rotWithShape="0">
              <a:srgbClr val="424242">
                <a:alpha val="64999"/>
              </a:srgbClr>
            </a:outerShdw>
          </a:effectLst>
        </p:spPr>
      </p:pic>
      <p:sp>
        <p:nvSpPr>
          <p:cNvPr id="87" name="Shape 87"/>
          <p:cNvSpPr/>
          <p:nvPr/>
        </p:nvSpPr>
        <p:spPr>
          <a:xfrm>
            <a:off x="457200" y="274638"/>
            <a:ext cx="8229600" cy="94456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FFFFFF"/>
              </a:buClr>
              <a:buFont typeface="ArialUnicodeMS"/>
              <a:defRPr sz="46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4600">
                <a:solidFill>
                  <a:srgbClr val="FFFFFF"/>
                </a:solidFill>
                <a:effectLst>
                  <a:outerShdw blurRad="38100" dist="38100" dir="2700000" rotWithShape="0">
                    <a:srgbClr val="000000">
                      <a:alpha val="43137"/>
                    </a:srgbClr>
                  </a:outerShdw>
                </a:effectLst>
                <a:uFill>
                  <a:solidFill>
                    <a:srgbClr val="FFFFFF"/>
                  </a:solidFill>
                </a:uFill>
              </a:rPr>
              <a:t>Colonialization in the 1890s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World Population Growth</a:t>
            </a:r>
          </a:p>
        </p:txBody>
      </p:sp>
      <p:sp>
        <p:nvSpPr>
          <p:cNvPr id="92" name="Shape 92"/>
          <p:cNvSpPr>
            <a:spLocks noGrp="1"/>
          </p:cNvSpPr>
          <p:nvPr>
            <p:ph type="body" idx="1"/>
          </p:nvPr>
        </p:nvSpPr>
        <p:spPr>
          <a:prstGeom prst="rect">
            <a:avLst/>
          </a:prstGeom>
        </p:spPr>
        <p:txBody>
          <a:bodyPr anchor="t"/>
          <a:lstStyle/>
          <a:p>
            <a:pPr marL="0" lvl="0" indent="0">
              <a:spcBef>
                <a:spcPts val="700"/>
              </a:spcBef>
              <a:buClr>
                <a:srgbClr val="FFFFFF"/>
              </a:buClr>
              <a:buSzTx/>
              <a:buFont typeface="ArialUnicodeMS"/>
              <a:buNone/>
              <a:defRPr>
                <a:uFill>
                  <a:solidFill>
                    <a:srgbClr val="FFFFFF"/>
                  </a:solidFill>
                </a:uFill>
                <a:latin typeface="ArialUnicodeMS"/>
                <a:ea typeface="ArialUnicodeMS"/>
                <a:cs typeface="ArialUnicodeMS"/>
                <a:sym typeface="ArialUnicodeMS"/>
              </a:defRPr>
            </a:pPr>
            <a:endParaRPr/>
          </a:p>
        </p:txBody>
      </p:sp>
      <p:pic>
        <p:nvPicPr>
          <p:cNvPr id="93" name="image10.png"/>
          <p:cNvPicPr/>
          <p:nvPr/>
        </p:nvPicPr>
        <p:blipFill>
          <a:blip r:embed="rId2">
            <a:extLst/>
          </a:blip>
          <a:srcRect t="2711"/>
          <a:stretch>
            <a:fillRect/>
          </a:stretch>
        </p:blipFill>
        <p:spPr>
          <a:xfrm>
            <a:off x="457200" y="1447800"/>
            <a:ext cx="8305800" cy="4800600"/>
          </a:xfrm>
          <a:prstGeom prst="rect">
            <a:avLst/>
          </a:prstGeom>
          <a:ln>
            <a:round/>
          </a:ln>
          <a:effectLst>
            <a:outerShdw blurRad="292100" dist="139700" dir="2700000" rotWithShape="0">
              <a:srgbClr val="424242">
                <a:alpha val="64999"/>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body" idx="1"/>
          </p:nvPr>
        </p:nvSpPr>
        <p:spPr>
          <a:xfrm>
            <a:off x="457200" y="1600200"/>
            <a:ext cx="8229600" cy="5105400"/>
          </a:xfrm>
          <a:prstGeom prst="rect">
            <a:avLst/>
          </a:prstGeom>
        </p:spPr>
        <p:txBody>
          <a:bodyPr anchor="t"/>
          <a:lstStyle/>
          <a:p>
            <a:pPr marL="0" lvl="0" indent="0">
              <a:lnSpc>
                <a:spcPct val="110000"/>
              </a:lnSpc>
              <a:spcBef>
                <a:spcPts val="1000"/>
              </a:spcBef>
              <a:buSzPct val="327272"/>
              <a:buAutoNum type="arabicPeriod"/>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 Fourteen Points:</a:t>
            </a:r>
            <a:endParaRPr sz="1100">
              <a:solidFill>
                <a:srgbClr val="FFFFFF"/>
              </a:solidFill>
            </a:endParaRPr>
          </a:p>
          <a:p>
            <a:pPr marL="514350" lvl="0" indent="-514350">
              <a:lnSpc>
                <a:spcPct val="110000"/>
              </a:lnSpc>
              <a:spcBef>
                <a:spcPts val="1000"/>
              </a:spcBef>
              <a:buSzPct val="327272"/>
              <a:buAutoNum type="arabicPeriod"/>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There should be no secret alliances between countries</a:t>
            </a:r>
            <a:endParaRPr sz="1100">
              <a:solidFill>
                <a:srgbClr val="FFFFFF"/>
              </a:solidFill>
            </a:endParaRPr>
          </a:p>
          <a:p>
            <a:pPr marL="514350" lvl="0" indent="-514350">
              <a:lnSpc>
                <a:spcPct val="110000"/>
              </a:lnSpc>
              <a:spcBef>
                <a:spcPts val="1000"/>
              </a:spcBef>
              <a:buSzPct val="327272"/>
              <a:buAutoNum type="arabicPeriod" startAt="2"/>
              <a:tabLst>
                <a:tab pos="508000" algn="l"/>
              </a:tabLst>
              <a:defRPr sz="1800">
                <a:solidFill>
                  <a:srgbClr val="000000"/>
                </a:solidFill>
              </a:defRPr>
            </a:pPr>
            <a:r>
              <a:rPr sz="1100" b="1">
                <a:solidFill>
                  <a:srgbClr val="A1D562"/>
                </a:solidFill>
                <a:effectLst>
                  <a:outerShdw blurRad="38100" dist="38100" dir="2700000" rotWithShape="0">
                    <a:srgbClr val="000000">
                      <a:alpha val="43137"/>
                    </a:srgbClr>
                  </a:outerShdw>
                </a:effectLst>
                <a:uFill>
                  <a:solidFill>
                    <a:srgbClr val="A1D562"/>
                  </a:solidFill>
                </a:uFill>
                <a:latin typeface="ArialUnicodeMS"/>
                <a:ea typeface="ArialUnicodeMS"/>
                <a:cs typeface="ArialUnicodeMS"/>
                <a:sym typeface="ArialUnicodeMS"/>
              </a:rPr>
              <a:t>Freedom of the seas in peace and war</a:t>
            </a:r>
            <a:endParaRPr sz="1100">
              <a:solidFill>
                <a:srgbClr val="FFFFFF"/>
              </a:solidFill>
            </a:endParaRPr>
          </a:p>
          <a:p>
            <a:pPr marL="514350" lvl="0" indent="-514350">
              <a:lnSpc>
                <a:spcPct val="110000"/>
              </a:lnSpc>
              <a:spcBef>
                <a:spcPts val="1000"/>
              </a:spcBef>
              <a:buSzPct val="327272"/>
              <a:buAutoNum type="arabicPeriod" startAt="2"/>
              <a:tabLst>
                <a:tab pos="508000" algn="l"/>
              </a:tabLst>
              <a:defRPr sz="1800">
                <a:solidFill>
                  <a:srgbClr val="000000"/>
                </a:solidFill>
              </a:defRPr>
            </a:pPr>
            <a:r>
              <a:rPr sz="1100" b="1">
                <a:solidFill>
                  <a:srgbClr val="A1D562"/>
                </a:solidFill>
                <a:effectLst>
                  <a:outerShdw blurRad="38100" dist="38100" dir="2700000" rotWithShape="0">
                    <a:srgbClr val="000000">
                      <a:alpha val="43137"/>
                    </a:srgbClr>
                  </a:outerShdw>
                </a:effectLst>
                <a:uFill>
                  <a:solidFill>
                    <a:srgbClr val="A1D562"/>
                  </a:solidFill>
                </a:uFill>
                <a:latin typeface="ArialUnicodeMS"/>
                <a:ea typeface="ArialUnicodeMS"/>
                <a:cs typeface="ArialUnicodeMS"/>
                <a:sym typeface="ArialUnicodeMS"/>
              </a:rPr>
              <a:t>The reduction of trade barriers among nations</a:t>
            </a:r>
            <a:endParaRPr sz="1100">
              <a:solidFill>
                <a:srgbClr val="FFFFFF"/>
              </a:solidFill>
            </a:endParaRPr>
          </a:p>
          <a:p>
            <a:pPr marL="514350" lvl="0" indent="-514350">
              <a:lnSpc>
                <a:spcPct val="110000"/>
              </a:lnSpc>
              <a:spcBef>
                <a:spcPts val="1000"/>
              </a:spcBef>
              <a:buSzPct val="327272"/>
              <a:buAutoNum type="arabicPeriod" startAt="2"/>
              <a:tabLst>
                <a:tab pos="508000" algn="l"/>
              </a:tabLst>
              <a:defRPr sz="1800">
                <a:solidFill>
                  <a:srgbClr val="000000"/>
                </a:solidFill>
              </a:defRPr>
            </a:pPr>
            <a:r>
              <a:rPr sz="1100" b="1">
                <a:solidFill>
                  <a:srgbClr val="A1D562"/>
                </a:solidFill>
                <a:effectLst>
                  <a:outerShdw blurRad="38100" dist="38100" dir="2700000" rotWithShape="0">
                    <a:srgbClr val="000000">
                      <a:alpha val="43137"/>
                    </a:srgbClr>
                  </a:outerShdw>
                </a:effectLst>
                <a:uFill>
                  <a:solidFill>
                    <a:srgbClr val="A1D562"/>
                  </a:solidFill>
                </a:uFill>
                <a:latin typeface="ArialUnicodeMS"/>
                <a:ea typeface="ArialUnicodeMS"/>
                <a:cs typeface="ArialUnicodeMS"/>
                <a:sym typeface="ArialUnicodeMS"/>
              </a:rPr>
              <a:t>The general reduction of armaments</a:t>
            </a:r>
            <a:endParaRPr sz="1100">
              <a:solidFill>
                <a:srgbClr val="FFFFFF"/>
              </a:solidFill>
            </a:endParaRPr>
          </a:p>
          <a:p>
            <a:pPr marL="514350" lvl="0" indent="-514350">
              <a:lnSpc>
                <a:spcPct val="110000"/>
              </a:lnSpc>
              <a:spcBef>
                <a:spcPts val="1000"/>
              </a:spcBef>
              <a:buSzPct val="327272"/>
              <a:buAutoNum type="arabicPeriod" startAt="5"/>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 adjustment of colonial claims in the interest of the inhabitants as well as of the colonial powers</a:t>
            </a:r>
            <a:endParaRPr sz="1100">
              <a:solidFill>
                <a:srgbClr val="FFFFFF"/>
              </a:solidFill>
            </a:endParaRPr>
          </a:p>
          <a:p>
            <a:pPr marL="514350" lvl="0" indent="-514350">
              <a:lnSpc>
                <a:spcPct val="110000"/>
              </a:lnSpc>
              <a:spcBef>
                <a:spcPts val="1000"/>
              </a:spcBef>
              <a:buSzPct val="327272"/>
              <a:buAutoNum type="arabicPeriod" startAt="6"/>
              <a:tabLst>
                <a:tab pos="508000" algn="l"/>
              </a:tabLst>
              <a:defRPr sz="1800">
                <a:solidFill>
                  <a:srgbClr val="000000"/>
                </a:solidFill>
              </a:defRPr>
            </a:pPr>
            <a:r>
              <a:rPr sz="1100" b="1">
                <a:solidFill>
                  <a:srgbClr val="A1D562"/>
                </a:solidFill>
                <a:effectLst>
                  <a:outerShdw blurRad="38100" dist="38100" dir="2700000" rotWithShape="0">
                    <a:srgbClr val="000000">
                      <a:alpha val="43137"/>
                    </a:srgbClr>
                  </a:outerShdw>
                </a:effectLst>
                <a:uFill>
                  <a:solidFill>
                    <a:srgbClr val="A1D562"/>
                  </a:solidFill>
                </a:uFill>
                <a:latin typeface="ArialUnicodeMS"/>
                <a:ea typeface="ArialUnicodeMS"/>
                <a:cs typeface="ArialUnicodeMS"/>
                <a:sym typeface="ArialUnicodeMS"/>
              </a:rPr>
              <a:t>The evacuation of Russian territory and a welcome for its government to the society of nations</a:t>
            </a:r>
            <a:endParaRPr sz="1100">
              <a:solidFill>
                <a:srgbClr val="FFFFFF"/>
              </a:solidFill>
            </a:endParaRPr>
          </a:p>
          <a:p>
            <a:pPr marL="514350" lvl="0" indent="-514350">
              <a:lnSpc>
                <a:spcPct val="110000"/>
              </a:lnSpc>
              <a:spcBef>
                <a:spcPts val="10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 restoration of Belgian territories in Germany</a:t>
            </a:r>
            <a:endParaRPr sz="1100">
              <a:solidFill>
                <a:srgbClr val="FFFFFF"/>
              </a:solidFill>
            </a:endParaRPr>
          </a:p>
          <a:p>
            <a:pPr marL="514350" lvl="0" indent="-514350">
              <a:lnSpc>
                <a:spcPct val="110000"/>
              </a:lnSpc>
              <a:spcBef>
                <a:spcPts val="10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 evacuation of all French territory, including Alsace-Lorraine</a:t>
            </a:r>
            <a:endParaRPr sz="1100">
              <a:solidFill>
                <a:srgbClr val="FFFFFF"/>
              </a:solidFill>
            </a:endParaRPr>
          </a:p>
          <a:p>
            <a:pPr marL="514350" lvl="0" indent="-514350">
              <a:lnSpc>
                <a:spcPct val="110000"/>
              </a:lnSpc>
              <a:spcBef>
                <a:spcPts val="10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 readjustment of Italian boundaries along clearly recognizable lines of nationality</a:t>
            </a:r>
            <a:endParaRPr sz="1100">
              <a:solidFill>
                <a:srgbClr val="FFFFFF"/>
              </a:solidFill>
            </a:endParaRPr>
          </a:p>
          <a:p>
            <a:pPr marL="514350" lvl="0" indent="-514350">
              <a:lnSpc>
                <a:spcPct val="110000"/>
              </a:lnSpc>
              <a:spcBef>
                <a:spcPts val="10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Independence for various national groups in Austria-Hungary</a:t>
            </a:r>
            <a:endParaRPr sz="1100">
              <a:solidFill>
                <a:srgbClr val="FFFFFF"/>
              </a:solidFill>
            </a:endParaRPr>
          </a:p>
          <a:p>
            <a:pPr marL="514350" lvl="0" indent="-514350">
              <a:lnSpc>
                <a:spcPct val="110000"/>
              </a:lnSpc>
              <a:spcBef>
                <a:spcPts val="10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The restoration of the Balkan nations and free access to the sea for Serbia</a:t>
            </a:r>
            <a:endParaRPr sz="1100">
              <a:solidFill>
                <a:srgbClr val="FFFFFF"/>
              </a:solidFill>
            </a:endParaRPr>
          </a:p>
          <a:p>
            <a:pPr marL="514350" lvl="0" indent="-514350">
              <a:lnSpc>
                <a:spcPct val="80000"/>
              </a:lnSpc>
              <a:spcBef>
                <a:spcPts val="15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Protection for minorities in Turkey and the free passage of the ships of all nations through the Dardanelles</a:t>
            </a:r>
            <a:endParaRPr sz="1100">
              <a:solidFill>
                <a:srgbClr val="FFFFFF"/>
              </a:solidFill>
            </a:endParaRPr>
          </a:p>
          <a:p>
            <a:pPr marL="514350" lvl="0" indent="-514350">
              <a:lnSpc>
                <a:spcPct val="80000"/>
              </a:lnSpc>
              <a:spcBef>
                <a:spcPts val="15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Independence for Poland, including access to the sea</a:t>
            </a:r>
            <a:endParaRPr sz="1100">
              <a:solidFill>
                <a:srgbClr val="FFFFFF"/>
              </a:solidFill>
            </a:endParaRPr>
          </a:p>
          <a:p>
            <a:pPr marL="514350" lvl="0" indent="-514350">
              <a:lnSpc>
                <a:spcPct val="80000"/>
              </a:lnSpc>
              <a:spcBef>
                <a:spcPts val="1500"/>
              </a:spcBef>
              <a:buSzPct val="327272"/>
              <a:buAutoNum type="arabicPeriod" startAt="7"/>
              <a:tabLst>
                <a:tab pos="508000" algn="l"/>
              </a:tabLst>
              <a:defRPr sz="1800">
                <a:solidFill>
                  <a:srgbClr val="000000"/>
                </a:solidFill>
              </a:defRPr>
            </a:pPr>
            <a:r>
              <a:rPr sz="1100">
                <a:solidFill>
                  <a:srgbClr val="FFFFFF"/>
                </a:solidFill>
                <a:uFill>
                  <a:solidFill>
                    <a:srgbClr val="FFFFFF"/>
                  </a:solidFill>
                </a:uFill>
                <a:latin typeface="ArialUnicodeMS"/>
                <a:ea typeface="ArialUnicodeMS"/>
                <a:cs typeface="ArialUnicodeMS"/>
                <a:sym typeface="ArialUnicodeMS"/>
              </a:rPr>
              <a:t>A league of nations to protect "mutual guarantees of political independence and territorial integrity to great and small nations alike."</a:t>
            </a:r>
          </a:p>
        </p:txBody>
      </p:sp>
      <p:sp>
        <p:nvSpPr>
          <p:cNvPr id="107" name="Shape 107"/>
          <p:cNvSpPr/>
          <p:nvPr/>
        </p:nvSpPr>
        <p:spPr>
          <a:xfrm>
            <a:off x="5943600" y="1600199"/>
            <a:ext cx="1841500" cy="469901"/>
          </a:xfrm>
          <a:prstGeom prst="rect">
            <a:avLst/>
          </a:prstGeom>
          <a:solidFill>
            <a:srgbClr val="515151"/>
          </a:solidFill>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E2F2F6"/>
              </a:buClr>
              <a:defRPr sz="2400">
                <a:solidFill>
                  <a:srgbClr val="E2F2F6"/>
                </a:solidFill>
                <a:uFill>
                  <a:solidFill>
                    <a:srgbClr val="E2F2F6"/>
                  </a:solidFill>
                </a:uFill>
              </a:defRPr>
            </a:lvl1pPr>
          </a:lstStyle>
          <a:p>
            <a:pPr lvl="0">
              <a:defRPr sz="1800">
                <a:solidFill>
                  <a:srgbClr val="000000"/>
                </a:solidFill>
                <a:uFillTx/>
              </a:defRPr>
            </a:pPr>
            <a:r>
              <a:rPr sz="2400">
                <a:solidFill>
                  <a:srgbClr val="E2F2F6"/>
                </a:solidFill>
                <a:uFill>
                  <a:solidFill>
                    <a:srgbClr val="E2F2F6"/>
                  </a:solidFill>
                </a:uFill>
              </a:rPr>
              <a:t>Free Trade</a:t>
            </a:r>
          </a:p>
        </p:txBody>
      </p:sp>
      <p:sp>
        <p:nvSpPr>
          <p:cNvPr id="108" name="Shape 108"/>
          <p:cNvSpPr/>
          <p:nvPr/>
        </p:nvSpPr>
        <p:spPr>
          <a:xfrm>
            <a:off x="457200" y="274638"/>
            <a:ext cx="8242300" cy="944563"/>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lstStyle>
            <a:lvl1pPr defTabSz="914400">
              <a:buClr>
                <a:srgbClr val="FFFFFF"/>
              </a:buClr>
              <a:buFont typeface="ArialUnicodeMS"/>
              <a:defRPr sz="44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4400" dirty="0">
                <a:solidFill>
                  <a:srgbClr val="FFFFFF"/>
                </a:solidFill>
                <a:effectLst>
                  <a:outerShdw blurRad="38100" dist="38100" dir="2700000" rotWithShape="0">
                    <a:srgbClr val="000000">
                      <a:alpha val="43137"/>
                    </a:srgbClr>
                  </a:outerShdw>
                </a:effectLst>
                <a:uFill>
                  <a:solidFill>
                    <a:srgbClr val="FFFFFF"/>
                  </a:solidFill>
                </a:uFill>
              </a:rPr>
              <a:t>Economics and World War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5943600" y="1600200"/>
            <a:ext cx="2527300" cy="863600"/>
          </a:xfrm>
          <a:prstGeom prst="rect">
            <a:avLst/>
          </a:prstGeom>
          <a:solidFill>
            <a:srgbClr val="515151"/>
          </a:solidFill>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E2F2F6"/>
              </a:buClr>
              <a:defRPr sz="2400">
                <a:solidFill>
                  <a:srgbClr val="E2F2F6"/>
                </a:solidFill>
                <a:uFill>
                  <a:solidFill>
                    <a:srgbClr val="E2F2F6"/>
                  </a:solidFill>
                </a:uFill>
              </a:defRPr>
            </a:lvl1pPr>
          </a:lstStyle>
          <a:p>
            <a:pPr lvl="0">
              <a:defRPr sz="1800">
                <a:solidFill>
                  <a:srgbClr val="000000"/>
                </a:solidFill>
                <a:uFillTx/>
              </a:defRPr>
            </a:pPr>
            <a:r>
              <a:rPr sz="2400">
                <a:solidFill>
                  <a:srgbClr val="E2F2F6"/>
                </a:solidFill>
                <a:uFill>
                  <a:solidFill>
                    <a:srgbClr val="E2F2F6"/>
                  </a:solidFill>
                </a:uFill>
              </a:rPr>
              <a:t>Self-Determination</a:t>
            </a:r>
          </a:p>
        </p:txBody>
      </p:sp>
      <p:sp>
        <p:nvSpPr>
          <p:cNvPr id="111" name="Shape 111"/>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Economics and World War</a:t>
            </a:r>
          </a:p>
        </p:txBody>
      </p:sp>
      <p:sp>
        <p:nvSpPr>
          <p:cNvPr id="112" name="Shape 112"/>
          <p:cNvSpPr/>
          <p:nvPr/>
        </p:nvSpPr>
        <p:spPr>
          <a:xfrm>
            <a:off x="457200" y="1409700"/>
            <a:ext cx="8229600" cy="5105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lvl="0" algn="l">
              <a:lnSpc>
                <a:spcPct val="110000"/>
              </a:lnSpc>
              <a:spcBef>
                <a:spcPts val="1000"/>
              </a:spcBef>
              <a:buSzPct val="100000"/>
              <a:buAutoNum type="arabicPeriod"/>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The Fourteen Points:</a:t>
            </a:r>
            <a:endParaRPr sz="1100">
              <a:solidFill>
                <a:srgbClr val="FFFCF4"/>
              </a:solidFill>
            </a:endParaRPr>
          </a:p>
          <a:p>
            <a:pPr marL="514350" lvl="0" indent="-514350" algn="l">
              <a:lnSpc>
                <a:spcPct val="110000"/>
              </a:lnSpc>
              <a:spcBef>
                <a:spcPts val="1000"/>
              </a:spcBef>
              <a:buSzPct val="100000"/>
              <a:buAutoNum type="arabicPeriod"/>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There should be no secret alliances between countries</a:t>
            </a:r>
            <a:endParaRPr sz="1100">
              <a:solidFill>
                <a:srgbClr val="FFFCF4"/>
              </a:solidFill>
            </a:endParaRPr>
          </a:p>
          <a:p>
            <a:pPr marL="514350" lvl="0" indent="-514350" algn="l">
              <a:lnSpc>
                <a:spcPct val="110000"/>
              </a:lnSpc>
              <a:spcBef>
                <a:spcPts val="1000"/>
              </a:spcBef>
              <a:buSzPct val="100000"/>
              <a:buAutoNum type="arabicPeriod" startAt="2"/>
              <a:tabLst>
                <a:tab pos="508000" algn="l"/>
              </a:tabLst>
              <a:defRPr sz="1800">
                <a:solidFill>
                  <a:srgbClr val="000000"/>
                </a:solidFill>
              </a:defRPr>
            </a:pPr>
            <a:r>
              <a:rPr sz="1100" b="1">
                <a:solidFill>
                  <a:srgbClr val="FFFCF4"/>
                </a:solidFill>
                <a:effectLst>
                  <a:outerShdw blurRad="38100" dist="38100" dir="2700000" rotWithShape="0">
                    <a:srgbClr val="000000">
                      <a:alpha val="43137"/>
                    </a:srgbClr>
                  </a:outerShdw>
                </a:effectLst>
                <a:uFill>
                  <a:solidFill>
                    <a:srgbClr val="FFFCF4"/>
                  </a:solidFill>
                </a:uFill>
                <a:latin typeface="ArialUnicodeMS"/>
                <a:ea typeface="ArialUnicodeMS"/>
                <a:cs typeface="ArialUnicodeMS"/>
                <a:sym typeface="ArialUnicodeMS"/>
              </a:rPr>
              <a:t>Freedom of the seas in peace and war</a:t>
            </a:r>
            <a:endParaRPr sz="1100">
              <a:solidFill>
                <a:srgbClr val="FFFCF4"/>
              </a:solidFill>
            </a:endParaRPr>
          </a:p>
          <a:p>
            <a:pPr marL="514350" lvl="0" indent="-514350" algn="l">
              <a:lnSpc>
                <a:spcPct val="110000"/>
              </a:lnSpc>
              <a:spcBef>
                <a:spcPts val="1000"/>
              </a:spcBef>
              <a:buSzPct val="100000"/>
              <a:buAutoNum type="arabicPeriod" startAt="2"/>
              <a:tabLst>
                <a:tab pos="508000" algn="l"/>
              </a:tabLst>
              <a:defRPr sz="1800">
                <a:solidFill>
                  <a:srgbClr val="000000"/>
                </a:solidFill>
              </a:defRPr>
            </a:pPr>
            <a:r>
              <a:rPr sz="1100" b="1">
                <a:solidFill>
                  <a:srgbClr val="FFFCF4"/>
                </a:solidFill>
                <a:effectLst>
                  <a:outerShdw blurRad="38100" dist="38100" dir="2700000" rotWithShape="0">
                    <a:srgbClr val="000000">
                      <a:alpha val="43137"/>
                    </a:srgbClr>
                  </a:outerShdw>
                </a:effectLst>
                <a:uFill>
                  <a:solidFill>
                    <a:srgbClr val="FFFCF4"/>
                  </a:solidFill>
                </a:uFill>
                <a:latin typeface="ArialUnicodeMS"/>
                <a:ea typeface="ArialUnicodeMS"/>
                <a:cs typeface="ArialUnicodeMS"/>
                <a:sym typeface="ArialUnicodeMS"/>
              </a:rPr>
              <a:t>The reduction of trade barriers among nations</a:t>
            </a:r>
            <a:endParaRPr sz="1100">
              <a:solidFill>
                <a:srgbClr val="FFFCF4"/>
              </a:solidFill>
            </a:endParaRPr>
          </a:p>
          <a:p>
            <a:pPr marL="514350" lvl="0" indent="-514350" algn="l">
              <a:lnSpc>
                <a:spcPct val="110000"/>
              </a:lnSpc>
              <a:spcBef>
                <a:spcPts val="1000"/>
              </a:spcBef>
              <a:buSzPct val="100000"/>
              <a:buAutoNum type="arabicPeriod" startAt="2"/>
              <a:tabLst>
                <a:tab pos="508000" algn="l"/>
              </a:tabLst>
              <a:defRPr sz="1800">
                <a:solidFill>
                  <a:srgbClr val="000000"/>
                </a:solidFill>
              </a:defRPr>
            </a:pPr>
            <a:r>
              <a:rPr sz="1100" b="1">
                <a:solidFill>
                  <a:srgbClr val="FFFCF4"/>
                </a:solidFill>
                <a:effectLst>
                  <a:outerShdw blurRad="38100" dist="38100" dir="2700000" rotWithShape="0">
                    <a:srgbClr val="000000">
                      <a:alpha val="43137"/>
                    </a:srgbClr>
                  </a:outerShdw>
                </a:effectLst>
                <a:uFill>
                  <a:solidFill>
                    <a:srgbClr val="FFFCF4"/>
                  </a:solidFill>
                </a:uFill>
                <a:latin typeface="ArialUnicodeMS"/>
                <a:ea typeface="ArialUnicodeMS"/>
                <a:cs typeface="ArialUnicodeMS"/>
                <a:sym typeface="ArialUnicodeMS"/>
              </a:rPr>
              <a:t>The general reduction of armaments</a:t>
            </a:r>
            <a:endParaRPr sz="1100">
              <a:solidFill>
                <a:srgbClr val="FFFCF4"/>
              </a:solidFill>
            </a:endParaRPr>
          </a:p>
          <a:p>
            <a:pPr marL="794904" lvl="0" indent="-794904" algn="l">
              <a:lnSpc>
                <a:spcPct val="110000"/>
              </a:lnSpc>
              <a:spcBef>
                <a:spcPts val="1000"/>
              </a:spcBef>
              <a:buSzPct val="100000"/>
              <a:buAutoNum type="arabicPeriod" startAt="5"/>
              <a:tabLst>
                <a:tab pos="508000" algn="l"/>
              </a:tabLst>
              <a:defRPr sz="1800">
                <a:solidFill>
                  <a:srgbClr val="000000"/>
                </a:solidFill>
              </a:defRPr>
            </a:pPr>
            <a:r>
              <a:rPr sz="1700">
                <a:solidFill>
                  <a:srgbClr val="FF8584"/>
                </a:solidFill>
                <a:uFill>
                  <a:solidFill>
                    <a:srgbClr val="FF8584"/>
                  </a:solidFill>
                </a:uFill>
                <a:latin typeface="ArialUnicodeMS"/>
                <a:ea typeface="ArialUnicodeMS"/>
                <a:cs typeface="ArialUnicodeMS"/>
                <a:sym typeface="ArialUnicodeMS"/>
              </a:rPr>
              <a:t>The adjustment of colonial claims in the interest of the inhabitants as well as of the colonial powers</a:t>
            </a:r>
            <a:endParaRPr sz="1700">
              <a:solidFill>
                <a:srgbClr val="FF8584"/>
              </a:solidFill>
            </a:endParaRPr>
          </a:p>
          <a:p>
            <a:pPr marL="514350" lvl="0" indent="-514350" algn="l">
              <a:lnSpc>
                <a:spcPct val="110000"/>
              </a:lnSpc>
              <a:spcBef>
                <a:spcPts val="1000"/>
              </a:spcBef>
              <a:buSzPct val="100000"/>
              <a:buAutoNum type="arabicPeriod" startAt="6"/>
              <a:tabLst>
                <a:tab pos="508000" algn="l"/>
              </a:tabLst>
              <a:defRPr sz="1800">
                <a:solidFill>
                  <a:srgbClr val="000000"/>
                </a:solidFill>
              </a:defRPr>
            </a:pPr>
            <a:r>
              <a:rPr sz="1100" b="1">
                <a:solidFill>
                  <a:srgbClr val="FFFCF4"/>
                </a:solidFill>
                <a:effectLst>
                  <a:outerShdw blurRad="38100" dist="38100" dir="2700000" rotWithShape="0">
                    <a:srgbClr val="000000">
                      <a:alpha val="43137"/>
                    </a:srgbClr>
                  </a:outerShdw>
                </a:effectLst>
                <a:uFill>
                  <a:solidFill>
                    <a:srgbClr val="FFFCF4"/>
                  </a:solidFill>
                </a:uFill>
                <a:latin typeface="ArialUnicodeMS"/>
                <a:ea typeface="ArialUnicodeMS"/>
                <a:cs typeface="ArialUnicodeMS"/>
                <a:sym typeface="ArialUnicodeMS"/>
              </a:rPr>
              <a:t>The evacuation of Russian territory and a welcome for its government to the society of nations</a:t>
            </a:r>
            <a:endParaRPr sz="1100">
              <a:solidFill>
                <a:srgbClr val="FFFCF4"/>
              </a:solidFill>
            </a:endParaRPr>
          </a:p>
          <a:p>
            <a:pPr marL="514350" lvl="0" indent="-514350" algn="l">
              <a:lnSpc>
                <a:spcPct val="110000"/>
              </a:lnSpc>
              <a:spcBef>
                <a:spcPts val="10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The restoration of Belgian territories in Germany</a:t>
            </a:r>
            <a:endParaRPr sz="1100">
              <a:solidFill>
                <a:srgbClr val="FFFCF4"/>
              </a:solidFill>
            </a:endParaRPr>
          </a:p>
          <a:p>
            <a:pPr marL="514350" lvl="0" indent="-514350" algn="l">
              <a:lnSpc>
                <a:spcPct val="110000"/>
              </a:lnSpc>
              <a:spcBef>
                <a:spcPts val="10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The evacuation of all French territory, including Alsace-Lorraine</a:t>
            </a:r>
            <a:endParaRPr sz="1100">
              <a:solidFill>
                <a:srgbClr val="FFFCF4"/>
              </a:solidFill>
            </a:endParaRPr>
          </a:p>
          <a:p>
            <a:pPr marL="514350" lvl="0" indent="-514350" algn="l">
              <a:lnSpc>
                <a:spcPct val="110000"/>
              </a:lnSpc>
              <a:spcBef>
                <a:spcPts val="10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The readjustment of Italian boundaries along clearly recognizable lines of nationality</a:t>
            </a:r>
            <a:endParaRPr sz="1100">
              <a:solidFill>
                <a:srgbClr val="FFFCF4"/>
              </a:solidFill>
            </a:endParaRPr>
          </a:p>
          <a:p>
            <a:pPr marL="514350" lvl="0" indent="-514350" algn="l">
              <a:lnSpc>
                <a:spcPct val="110000"/>
              </a:lnSpc>
              <a:spcBef>
                <a:spcPts val="10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Independence for various national groups in Austria-Hungary</a:t>
            </a:r>
            <a:endParaRPr sz="1100">
              <a:solidFill>
                <a:srgbClr val="FFFCF4"/>
              </a:solidFill>
            </a:endParaRPr>
          </a:p>
          <a:p>
            <a:pPr marL="514350" lvl="0" indent="-514350" algn="l">
              <a:lnSpc>
                <a:spcPct val="110000"/>
              </a:lnSpc>
              <a:spcBef>
                <a:spcPts val="10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The restoration of the Balkan nations and free access to the sea for Serbia</a:t>
            </a:r>
            <a:endParaRPr sz="1100">
              <a:solidFill>
                <a:srgbClr val="FFFCF4"/>
              </a:solidFill>
            </a:endParaRPr>
          </a:p>
          <a:p>
            <a:pPr marL="514350" lvl="0" indent="-514350" algn="l">
              <a:lnSpc>
                <a:spcPct val="80000"/>
              </a:lnSpc>
              <a:spcBef>
                <a:spcPts val="15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Protection for minorities in Turkey and the free passage of the ships of all nations through the Dardanelles</a:t>
            </a:r>
            <a:endParaRPr sz="1100">
              <a:solidFill>
                <a:srgbClr val="FFFCF4"/>
              </a:solidFill>
            </a:endParaRPr>
          </a:p>
          <a:p>
            <a:pPr marL="514350" lvl="0" indent="-514350" algn="l">
              <a:lnSpc>
                <a:spcPct val="80000"/>
              </a:lnSpc>
              <a:spcBef>
                <a:spcPts val="15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Independence for Poland, including access to the sea</a:t>
            </a:r>
            <a:endParaRPr sz="1100">
              <a:solidFill>
                <a:srgbClr val="FFFCF4"/>
              </a:solidFill>
            </a:endParaRPr>
          </a:p>
          <a:p>
            <a:pPr marL="514350" lvl="0" indent="-514350" algn="l">
              <a:lnSpc>
                <a:spcPct val="80000"/>
              </a:lnSpc>
              <a:spcBef>
                <a:spcPts val="1500"/>
              </a:spcBef>
              <a:buSzPct val="100000"/>
              <a:buAutoNum type="arabicPeriod" startAt="7"/>
              <a:tabLst>
                <a:tab pos="508000" algn="l"/>
              </a:tabLst>
              <a:defRPr sz="1800">
                <a:solidFill>
                  <a:srgbClr val="000000"/>
                </a:solidFill>
              </a:defRPr>
            </a:pPr>
            <a:r>
              <a:rPr sz="1100">
                <a:solidFill>
                  <a:srgbClr val="FFFCF4"/>
                </a:solidFill>
                <a:uFill>
                  <a:solidFill>
                    <a:srgbClr val="FFFCF4"/>
                  </a:solidFill>
                </a:uFill>
                <a:latin typeface="ArialUnicodeMS"/>
                <a:ea typeface="ArialUnicodeMS"/>
                <a:cs typeface="ArialUnicodeMS"/>
                <a:sym typeface="ArialUnicodeMS"/>
              </a:rPr>
              <a:t>A league of nations to protect "mutual guarantees of political independence and territorial integrity to great and small nations alike."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15.png"/>
          <p:cNvPicPr/>
          <p:nvPr/>
        </p:nvPicPr>
        <p:blipFill>
          <a:blip r:embed="rId3">
            <a:extLst/>
          </a:blip>
          <a:srcRect t="6454" b="20920"/>
          <a:stretch>
            <a:fillRect/>
          </a:stretch>
        </p:blipFill>
        <p:spPr>
          <a:xfrm>
            <a:off x="457200" y="1524000"/>
            <a:ext cx="6248400" cy="4572000"/>
          </a:xfrm>
          <a:prstGeom prst="rect">
            <a:avLst/>
          </a:prstGeom>
          <a:ln w="12700">
            <a:round/>
          </a:ln>
        </p:spPr>
      </p:pic>
      <p:sp>
        <p:nvSpPr>
          <p:cNvPr id="129" name="Shape 129"/>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Smoot-Hawley Tariffs</a:t>
            </a:r>
          </a:p>
        </p:txBody>
      </p:sp>
      <p:sp>
        <p:nvSpPr>
          <p:cNvPr id="130" name="Shape 130"/>
          <p:cNvSpPr/>
          <p:nvPr/>
        </p:nvSpPr>
        <p:spPr>
          <a:xfrm>
            <a:off x="6858000" y="2786332"/>
            <a:ext cx="1841500" cy="9144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buFont typeface="ArialUnicodeMS"/>
              <a:defRPr>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2800">
                <a:solidFill>
                  <a:srgbClr val="FFFFFF"/>
                </a:solidFill>
                <a:uFill>
                  <a:solidFill>
                    <a:srgbClr val="FFFFFF"/>
                  </a:solidFill>
                </a:uFill>
              </a:rPr>
              <a:t>Reed Smoot</a:t>
            </a:r>
          </a:p>
        </p:txBody>
      </p:sp>
      <p:sp>
        <p:nvSpPr>
          <p:cNvPr id="131" name="Shape 131"/>
          <p:cNvSpPr/>
          <p:nvPr/>
        </p:nvSpPr>
        <p:spPr>
          <a:xfrm>
            <a:off x="6858000" y="4191000"/>
            <a:ext cx="1841500" cy="9144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buFont typeface="ArialUnicodeMS"/>
              <a:defRPr>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2800">
                <a:solidFill>
                  <a:srgbClr val="FFFFFF"/>
                </a:solidFill>
                <a:uFill>
                  <a:solidFill>
                    <a:srgbClr val="FFFFFF"/>
                  </a:solidFill>
                </a:uFill>
              </a:rPr>
              <a:t>Willis Hawley</a:t>
            </a:r>
          </a:p>
        </p:txBody>
      </p:sp>
      <p:sp>
        <p:nvSpPr>
          <p:cNvPr id="132" name="Shape 132"/>
          <p:cNvSpPr/>
          <p:nvPr/>
        </p:nvSpPr>
        <p:spPr>
          <a:xfrm flipH="1" flipV="1">
            <a:off x="5410200" y="2743201"/>
            <a:ext cx="1447800" cy="227798"/>
          </a:xfrm>
          <a:prstGeom prst="line">
            <a:avLst/>
          </a:prstGeom>
          <a:ln w="57150">
            <a:solidFill>
              <a:srgbClr val="FFFB00"/>
            </a:solidFill>
            <a:round/>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33" name="Shape 133"/>
          <p:cNvSpPr/>
          <p:nvPr/>
        </p:nvSpPr>
        <p:spPr>
          <a:xfrm flipH="1" flipV="1">
            <a:off x="2971800" y="3733800"/>
            <a:ext cx="3886200" cy="641867"/>
          </a:xfrm>
          <a:prstGeom prst="line">
            <a:avLst/>
          </a:prstGeom>
          <a:ln w="57150">
            <a:solidFill>
              <a:srgbClr val="FFFB00"/>
            </a:solidFill>
            <a:round/>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16.png"/>
          <p:cNvPicPr/>
          <p:nvPr/>
        </p:nvPicPr>
        <p:blipFill>
          <a:blip r:embed="rId3">
            <a:extLst/>
          </a:blip>
          <a:stretch>
            <a:fillRect/>
          </a:stretch>
        </p:blipFill>
        <p:spPr>
          <a:xfrm>
            <a:off x="2286000" y="1104900"/>
            <a:ext cx="4559300" cy="5554747"/>
          </a:xfrm>
          <a:prstGeom prst="rect">
            <a:avLst/>
          </a:prstGeom>
          <a:ln>
            <a:round/>
          </a:ln>
        </p:spPr>
      </p:pic>
      <p:sp>
        <p:nvSpPr>
          <p:cNvPr id="138" name="Shape 138"/>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International Trade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le 142"/>
          <p:cNvGraphicFramePr/>
          <p:nvPr/>
        </p:nvGraphicFramePr>
        <p:xfrm>
          <a:off x="381000" y="2971800"/>
          <a:ext cx="8229600" cy="2530475"/>
        </p:xfrm>
        <a:graphic>
          <a:graphicData uri="http://schemas.openxmlformats.org/drawingml/2006/table">
            <a:tbl>
              <a:tblPr bandRow="1">
                <a:tableStyleId>{4C3C2611-4C71-4FC5-86AE-919BDF0F9419}</a:tableStyleId>
              </a:tblPr>
              <a:tblGrid>
                <a:gridCol w="2133600"/>
                <a:gridCol w="1158240"/>
                <a:gridCol w="1813560"/>
                <a:gridCol w="1066800"/>
                <a:gridCol w="2057400"/>
              </a:tblGrid>
              <a:tr h="2530475">
                <a:tc>
                  <a:txBody>
                    <a:bodyPr/>
                    <a:lstStyle/>
                    <a:p>
                      <a:pPr lvl="0" defTabSz="914400">
                        <a:tabLst>
                          <a:tab pos="635000" algn="l"/>
                        </a:tabLst>
                        <a:defRPr sz="1800">
                          <a:solidFill>
                            <a:srgbClr val="000000"/>
                          </a:solidFill>
                        </a:defRPr>
                      </a:pPr>
                      <a:r>
                        <a:rPr sz="3200" b="1">
                          <a:solidFill>
                            <a:srgbClr val="FFFFFF"/>
                          </a:solidFill>
                          <a:uFill>
                            <a:solidFill>
                              <a:srgbClr val="FFFFFF"/>
                            </a:solidFill>
                          </a:uFill>
                          <a:latin typeface="ArialUnicodeMS"/>
                          <a:ea typeface="ArialUnicodeMS"/>
                          <a:cs typeface="ArialUnicodeMS"/>
                          <a:sym typeface="ArialUnicodeMS"/>
                        </a:rPr>
                        <a:t>Germans Pay French, British and Italians</a:t>
                      </a:r>
                    </a:p>
                  </a:txBody>
                  <a:tcPr marL="38100" marR="38100" marT="38100" marB="38100" horzOverflow="overflow">
                    <a:lnL w="12700">
                      <a:round/>
                    </a:lnL>
                    <a:lnR w="12700">
                      <a:round/>
                    </a:lnR>
                    <a:lnT w="12700">
                      <a:round/>
                    </a:lnT>
                    <a:lnB w="38100">
                      <a:round/>
                    </a:lnB>
                  </a:tcPr>
                </a:tc>
                <a:tc>
                  <a:txBody>
                    <a:bodyPr/>
                    <a:lstStyle/>
                    <a:p>
                      <a:pPr lvl="0" defTabSz="914400">
                        <a:tabLst>
                          <a:tab pos="635000" algn="l"/>
                        </a:tabLst>
                        <a:defRPr sz="3200" b="1">
                          <a:uFill>
                            <a:solidFill>
                              <a:srgbClr val="FFFFFF"/>
                            </a:solidFill>
                          </a:uFill>
                          <a:latin typeface="ArialUnicodeMS"/>
                          <a:ea typeface="ArialUnicodeMS"/>
                          <a:cs typeface="ArialUnicodeMS"/>
                          <a:sym typeface="ArialUnicodeMS"/>
                        </a:defRPr>
                      </a:pPr>
                      <a:endParaRPr/>
                    </a:p>
                  </a:txBody>
                  <a:tcPr marL="38100" marR="38100" marT="38100" marB="38100" horzOverflow="overflow">
                    <a:lnL w="12700">
                      <a:round/>
                    </a:lnL>
                    <a:lnR w="12700">
                      <a:round/>
                    </a:lnR>
                    <a:lnT w="12700">
                      <a:round/>
                    </a:lnT>
                    <a:lnB w="38100">
                      <a:round/>
                    </a:lnB>
                  </a:tcPr>
                </a:tc>
                <a:tc>
                  <a:txBody>
                    <a:bodyPr/>
                    <a:lstStyle/>
                    <a:p>
                      <a:pPr lvl="0" defTabSz="914400">
                        <a:tabLst>
                          <a:tab pos="635000" algn="l"/>
                        </a:tabLst>
                        <a:defRPr sz="1800">
                          <a:solidFill>
                            <a:srgbClr val="000000"/>
                          </a:solidFill>
                        </a:defRPr>
                      </a:pPr>
                      <a:r>
                        <a:rPr sz="3200" b="1">
                          <a:solidFill>
                            <a:srgbClr val="FFFFFF"/>
                          </a:solidFill>
                          <a:uFill>
                            <a:solidFill>
                              <a:srgbClr val="FFFFFF"/>
                            </a:solidFill>
                          </a:uFill>
                          <a:latin typeface="ArialUnicodeMS"/>
                          <a:ea typeface="ArialUnicodeMS"/>
                          <a:cs typeface="ArialUnicodeMS"/>
                          <a:sym typeface="ArialUnicodeMS"/>
                        </a:rPr>
                        <a:t>French, British and Italian pay US</a:t>
                      </a:r>
                    </a:p>
                  </a:txBody>
                  <a:tcPr marL="38100" marR="38100" marT="38100" marB="38100" horzOverflow="overflow">
                    <a:lnL w="12700">
                      <a:round/>
                    </a:lnL>
                    <a:lnR w="12700">
                      <a:round/>
                    </a:lnR>
                    <a:lnT w="12700">
                      <a:round/>
                    </a:lnT>
                    <a:lnB w="38100">
                      <a:round/>
                    </a:lnB>
                  </a:tcPr>
                </a:tc>
                <a:tc>
                  <a:txBody>
                    <a:bodyPr/>
                    <a:lstStyle/>
                    <a:p>
                      <a:pPr lvl="0" defTabSz="914400">
                        <a:tabLst>
                          <a:tab pos="635000" algn="l"/>
                        </a:tabLst>
                        <a:defRPr sz="3200" b="1">
                          <a:uFill>
                            <a:solidFill>
                              <a:srgbClr val="FFFFFF"/>
                            </a:solidFill>
                          </a:uFill>
                          <a:latin typeface="ArialUnicodeMS"/>
                          <a:ea typeface="ArialUnicodeMS"/>
                          <a:cs typeface="ArialUnicodeMS"/>
                          <a:sym typeface="ArialUnicodeMS"/>
                        </a:defRPr>
                      </a:pPr>
                      <a:endParaRPr/>
                    </a:p>
                  </a:txBody>
                  <a:tcPr marL="38100" marR="38100" marT="38100" marB="38100" horzOverflow="overflow">
                    <a:lnL w="12700">
                      <a:round/>
                    </a:lnL>
                    <a:lnR w="12700">
                      <a:round/>
                    </a:lnR>
                    <a:lnT w="12700">
                      <a:round/>
                    </a:lnT>
                    <a:lnB w="38100">
                      <a:round/>
                    </a:lnB>
                  </a:tcPr>
                </a:tc>
                <a:tc>
                  <a:txBody>
                    <a:bodyPr/>
                    <a:lstStyle/>
                    <a:p>
                      <a:pPr lvl="0" defTabSz="914400">
                        <a:buClr>
                          <a:srgbClr val="FFFFFF"/>
                        </a:buClr>
                        <a:buFont typeface="ArialUnicodeMS"/>
                        <a:tabLst>
                          <a:tab pos="635000" algn="l"/>
                        </a:tabLst>
                        <a:defRPr sz="1800">
                          <a:solidFill>
                            <a:srgbClr val="000000"/>
                          </a:solidFill>
                        </a:defRPr>
                      </a:pPr>
                      <a:endParaRPr sz="3200" b="1">
                        <a:solidFill>
                          <a:srgbClr val="FFFFFF"/>
                        </a:solidFill>
                        <a:uFill>
                          <a:solidFill>
                            <a:srgbClr val="FFFFFF"/>
                          </a:solidFill>
                        </a:uFill>
                        <a:latin typeface="ArialUnicodeMS"/>
                        <a:ea typeface="ArialUnicodeMS"/>
                        <a:cs typeface="ArialUnicodeMS"/>
                        <a:sym typeface="ArialUnicodeMS"/>
                      </a:endParaRPr>
                    </a:p>
                    <a:p>
                      <a:pPr lvl="0" defTabSz="914400">
                        <a:buClr>
                          <a:srgbClr val="FFFFFF"/>
                        </a:buClr>
                        <a:buFont typeface="ArialUnicodeMS"/>
                        <a:tabLst>
                          <a:tab pos="635000" algn="l"/>
                        </a:tabLst>
                        <a:defRPr sz="1800">
                          <a:solidFill>
                            <a:srgbClr val="000000"/>
                          </a:solidFill>
                        </a:defRPr>
                      </a:pPr>
                      <a:r>
                        <a:rPr sz="3200" b="1">
                          <a:solidFill>
                            <a:srgbClr val="FFFFFF"/>
                          </a:solidFill>
                          <a:uFill>
                            <a:solidFill>
                              <a:srgbClr val="FFFFFF"/>
                            </a:solidFill>
                          </a:uFill>
                          <a:latin typeface="ArialUnicodeMS"/>
                          <a:ea typeface="ArialUnicodeMS"/>
                          <a:cs typeface="ArialUnicodeMS"/>
                          <a:sym typeface="ArialUnicodeMS"/>
                        </a:rPr>
                        <a:t>U.S. gets all the Gold</a:t>
                      </a:r>
                    </a:p>
                  </a:txBody>
                  <a:tcPr marL="38100" marR="38100" marT="38100" marB="38100" horzOverflow="overflow">
                    <a:lnL w="12700">
                      <a:round/>
                    </a:lnL>
                    <a:lnR w="12700">
                      <a:round/>
                    </a:lnR>
                    <a:lnT w="12700">
                      <a:round/>
                    </a:lnT>
                    <a:lnB w="38100">
                      <a:round/>
                    </a:lnB>
                  </a:tcPr>
                </a:tc>
              </a:tr>
            </a:tbl>
          </a:graphicData>
        </a:graphic>
      </p:graphicFrame>
      <p:sp>
        <p:nvSpPr>
          <p:cNvPr id="143" name="Shape 143"/>
          <p:cNvSpPr/>
          <p:nvPr/>
        </p:nvSpPr>
        <p:spPr>
          <a:xfrm>
            <a:off x="2819400" y="3842403"/>
            <a:ext cx="571500" cy="685801"/>
          </a:xfrm>
          <a:prstGeom prst="rightArrow">
            <a:avLst>
              <a:gd name="adj1" fmla="val 50000"/>
              <a:gd name="adj2" fmla="val 50000"/>
            </a:avLst>
          </a:prstGeom>
          <a:solidFill>
            <a:srgbClr val="FFFB00"/>
          </a:solidFill>
          <a:ln w="25400">
            <a:solidFill>
              <a:srgbClr val="49729C"/>
            </a:solidFill>
            <a:round/>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44" name="Shape 144"/>
          <p:cNvSpPr/>
          <p:nvPr/>
        </p:nvSpPr>
        <p:spPr>
          <a:xfrm>
            <a:off x="5839626" y="3842403"/>
            <a:ext cx="571501" cy="685801"/>
          </a:xfrm>
          <a:prstGeom prst="rightArrow">
            <a:avLst>
              <a:gd name="adj1" fmla="val 50000"/>
              <a:gd name="adj2" fmla="val 50000"/>
            </a:avLst>
          </a:prstGeom>
          <a:solidFill>
            <a:srgbClr val="FFFB00"/>
          </a:solidFill>
          <a:ln w="25400">
            <a:solidFill>
              <a:srgbClr val="49729C"/>
            </a:solidFill>
            <a:round/>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45" name="Shape 145"/>
          <p:cNvSpPr/>
          <p:nvPr/>
        </p:nvSpPr>
        <p:spPr>
          <a:xfrm>
            <a:off x="381000" y="1963123"/>
            <a:ext cx="7099300" cy="622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buFont typeface="ArialUnicodeMS"/>
              <a:defRPr sz="3600">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3600">
                <a:solidFill>
                  <a:srgbClr val="FFFFFF"/>
                </a:solidFill>
                <a:uFill>
                  <a:solidFill>
                    <a:srgbClr val="FFFFFF"/>
                  </a:solidFill>
                </a:uFill>
              </a:rPr>
              <a:t>The Logic of Reparations…</a:t>
            </a:r>
          </a:p>
        </p:txBody>
      </p:sp>
      <p:sp>
        <p:nvSpPr>
          <p:cNvPr id="146" name="Shape 146"/>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World War I Reparations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Economics and World War</a:t>
            </a:r>
          </a:p>
        </p:txBody>
      </p:sp>
      <p:graphicFrame>
        <p:nvGraphicFramePr>
          <p:cNvPr id="123" name="Chart 123"/>
          <p:cNvGraphicFramePr/>
          <p:nvPr/>
        </p:nvGraphicFramePr>
        <p:xfrm>
          <a:off x="609688" y="1611168"/>
          <a:ext cx="7812089" cy="4103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457200" y="274638"/>
            <a:ext cx="8229600" cy="944563"/>
          </a:xfrm>
          <a:prstGeom prst="rect">
            <a:avLst/>
          </a:prstGeom>
        </p:spPr>
        <p:txBody>
          <a:bodyPr/>
          <a:lstStyle>
            <a:lvl1pPr>
              <a:defRPr sz="44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4400" dirty="0">
                <a:solidFill>
                  <a:srgbClr val="FFFFFF"/>
                </a:solidFill>
                <a:effectLst>
                  <a:outerShdw blurRad="38100" dist="38100" dir="2700000" rotWithShape="0">
                    <a:srgbClr val="000000">
                      <a:alpha val="43137"/>
                    </a:srgbClr>
                  </a:outerShdw>
                </a:effectLst>
                <a:uFill>
                  <a:solidFill>
                    <a:srgbClr val="FFFFFF"/>
                  </a:solidFill>
                </a:uFill>
              </a:rPr>
              <a:t>Japanese </a:t>
            </a:r>
            <a:r>
              <a:rPr lang="en-US" sz="4400" dirty="0" smtClean="0">
                <a:solidFill>
                  <a:srgbClr val="FFFFFF"/>
                </a:solidFill>
                <a:effectLst>
                  <a:outerShdw blurRad="38100" dist="38100" dir="2700000" rotWithShape="0">
                    <a:srgbClr val="000000">
                      <a:alpha val="43137"/>
                    </a:srgbClr>
                  </a:outerShdw>
                </a:effectLst>
                <a:uFill>
                  <a:solidFill>
                    <a:srgbClr val="FFFFFF"/>
                  </a:solidFill>
                </a:uFill>
              </a:rPr>
              <a:t>Economy</a:t>
            </a:r>
            <a:endParaRPr sz="4400" dirty="0">
              <a:solidFill>
                <a:srgbClr val="FFFFFF"/>
              </a:solidFill>
              <a:effectLst>
                <a:outerShdw blurRad="38100" dist="38100" dir="2700000" rotWithShape="0">
                  <a:srgbClr val="000000">
                    <a:alpha val="43137"/>
                  </a:srgbClr>
                </a:outerShdw>
              </a:effectLst>
              <a:uFill>
                <a:solidFill>
                  <a:srgbClr val="FFFFFF"/>
                </a:solidFill>
              </a:uFill>
            </a:endParaRPr>
          </a:p>
        </p:txBody>
      </p:sp>
      <p:sp>
        <p:nvSpPr>
          <p:cNvPr id="162" name="Shape 162"/>
          <p:cNvSpPr>
            <a:spLocks noGrp="1"/>
          </p:cNvSpPr>
          <p:nvPr>
            <p:ph type="body" idx="1"/>
          </p:nvPr>
        </p:nvSpPr>
        <p:spPr>
          <a:prstGeom prst="rect">
            <a:avLst/>
          </a:prstGeom>
        </p:spPr>
        <p:txBody>
          <a:bodyPr anchor="t"/>
          <a:lstStyle/>
          <a:p>
            <a:pPr marL="0" lvl="0" indent="0">
              <a:spcBef>
                <a:spcPts val="700"/>
              </a:spcBef>
              <a:buClr>
                <a:srgbClr val="FFFFFF"/>
              </a:buClr>
              <a:buSzTx/>
              <a:buFont typeface="ArialUnicodeMS"/>
              <a:buNone/>
              <a:defRPr>
                <a:uFill>
                  <a:solidFill>
                    <a:srgbClr val="FFFFFF"/>
                  </a:solidFill>
                </a:uFill>
                <a:latin typeface="ArialUnicodeMS"/>
                <a:ea typeface="ArialUnicodeMS"/>
                <a:cs typeface="ArialUnicodeMS"/>
                <a:sym typeface="ArialUnicodeMS"/>
              </a:defRPr>
            </a:pPr>
            <a:endParaRPr/>
          </a:p>
        </p:txBody>
      </p:sp>
      <p:pic>
        <p:nvPicPr>
          <p:cNvPr id="163" name="image20.png"/>
          <p:cNvPicPr/>
          <p:nvPr/>
        </p:nvPicPr>
        <p:blipFill>
          <a:blip r:embed="rId3">
            <a:extLst/>
          </a:blip>
          <a:stretch>
            <a:fillRect/>
          </a:stretch>
        </p:blipFill>
        <p:spPr>
          <a:xfrm>
            <a:off x="457200" y="1600200"/>
            <a:ext cx="8229600" cy="4572000"/>
          </a:xfrm>
          <a:prstGeom prst="rect">
            <a:avLst/>
          </a:prstGeom>
          <a:ln>
            <a:round/>
          </a:ln>
        </p:spPr>
      </p:pic>
      <p:sp>
        <p:nvSpPr>
          <p:cNvPr id="164" name="Shape 164"/>
          <p:cNvSpPr/>
          <p:nvPr/>
        </p:nvSpPr>
        <p:spPr>
          <a:xfrm>
            <a:off x="7272418" y="2183719"/>
            <a:ext cx="1193801" cy="1054101"/>
          </a:xfrm>
          <a:prstGeom prst="rect">
            <a:avLst/>
          </a:prstGeom>
          <a:ln>
            <a:solidFill/>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FF2600"/>
              </a:buClr>
              <a:buFont typeface="ArialUnicodeMS"/>
              <a:defRPr sz="1800">
                <a:solidFill>
                  <a:srgbClr val="000000"/>
                </a:solidFill>
              </a:defRPr>
            </a:pPr>
            <a:r>
              <a:rPr sz="1200" b="1">
                <a:solidFill>
                  <a:srgbClr val="FF2600"/>
                </a:solidFill>
                <a:uFill>
                  <a:solidFill>
                    <a:srgbClr val="FF2600"/>
                  </a:solidFill>
                </a:uFill>
                <a:latin typeface="ArialUnicodeMS"/>
                <a:ea typeface="ArialUnicodeMS"/>
                <a:cs typeface="ArialUnicodeMS"/>
                <a:sym typeface="ArialUnicodeMS"/>
              </a:rPr>
              <a:t>Living Space</a:t>
            </a:r>
            <a:endParaRPr sz="2800">
              <a:solidFill>
                <a:srgbClr val="FFFFFF"/>
              </a:solidFill>
            </a:endParaRPr>
          </a:p>
          <a:p>
            <a:pPr lvl="0">
              <a:buClr>
                <a:srgbClr val="FF2600"/>
              </a:buClr>
              <a:buFont typeface="ArialUnicodeMS"/>
              <a:defRPr sz="1800">
                <a:solidFill>
                  <a:srgbClr val="000000"/>
                </a:solidFill>
              </a:defRPr>
            </a:pPr>
            <a:r>
              <a:rPr sz="1200" b="1">
                <a:solidFill>
                  <a:srgbClr val="FF2600"/>
                </a:solidFill>
                <a:uFill>
                  <a:solidFill>
                    <a:srgbClr val="FF2600"/>
                  </a:solidFill>
                </a:uFill>
                <a:latin typeface="ArialUnicodeMS"/>
                <a:ea typeface="ArialUnicodeMS"/>
                <a:cs typeface="ArialUnicodeMS"/>
                <a:sym typeface="ArialUnicodeMS"/>
              </a:rPr>
              <a:t>Raw materials:</a:t>
            </a:r>
            <a:endParaRPr sz="2800">
              <a:solidFill>
                <a:srgbClr val="FFFFFF"/>
              </a:solidFill>
            </a:endParaRPr>
          </a:p>
          <a:p>
            <a:pPr marL="122464" lvl="0" indent="-122464">
              <a:buClr>
                <a:srgbClr val="FF2600"/>
              </a:buClr>
              <a:buSzPct val="100000"/>
              <a:buFont typeface="Arial"/>
              <a:buChar char="•"/>
              <a:defRPr sz="1800">
                <a:solidFill>
                  <a:srgbClr val="000000"/>
                </a:solidFill>
              </a:defRPr>
            </a:pPr>
            <a:r>
              <a:rPr sz="1200" b="1">
                <a:solidFill>
                  <a:srgbClr val="FF2600"/>
                </a:solidFill>
                <a:uFill>
                  <a:solidFill>
                    <a:srgbClr val="FF2600"/>
                  </a:solidFill>
                </a:uFill>
                <a:latin typeface="ArialUnicodeMS"/>
                <a:ea typeface="ArialUnicodeMS"/>
                <a:cs typeface="ArialUnicodeMS"/>
                <a:sym typeface="ArialUnicodeMS"/>
              </a:rPr>
              <a:t>Iron ore</a:t>
            </a:r>
            <a:endParaRPr sz="2800">
              <a:solidFill>
                <a:srgbClr val="FFFFFF"/>
              </a:solidFill>
            </a:endParaRPr>
          </a:p>
          <a:p>
            <a:pPr marL="122464" lvl="0" indent="-122464">
              <a:buClr>
                <a:srgbClr val="FF2600"/>
              </a:buClr>
              <a:buSzPct val="100000"/>
              <a:buFont typeface="Arial"/>
              <a:buChar char="•"/>
              <a:defRPr sz="1800">
                <a:solidFill>
                  <a:srgbClr val="000000"/>
                </a:solidFill>
              </a:defRPr>
            </a:pPr>
            <a:r>
              <a:rPr sz="1200" b="1">
                <a:solidFill>
                  <a:srgbClr val="FF2600"/>
                </a:solidFill>
                <a:uFill>
                  <a:solidFill>
                    <a:srgbClr val="FF2600"/>
                  </a:solidFill>
                </a:uFill>
                <a:latin typeface="ArialUnicodeMS"/>
                <a:ea typeface="ArialUnicodeMS"/>
                <a:cs typeface="ArialUnicodeMS"/>
                <a:sym typeface="ArialUnicodeMS"/>
              </a:rPr>
              <a:t>Coal</a:t>
            </a:r>
          </a:p>
        </p:txBody>
      </p:sp>
      <p:sp>
        <p:nvSpPr>
          <p:cNvPr id="165" name="Shape 165"/>
          <p:cNvSpPr/>
          <p:nvPr/>
        </p:nvSpPr>
        <p:spPr>
          <a:xfrm flipH="1">
            <a:off x="5715000" y="2286000"/>
            <a:ext cx="1447800" cy="76200"/>
          </a:xfrm>
          <a:prstGeom prst="line">
            <a:avLst/>
          </a:prstGeom>
          <a:ln w="38100">
            <a:solidFill/>
            <a:round/>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lang="en-US" sz="5000" dirty="0" smtClean="0">
                <a:solidFill>
                  <a:srgbClr val="FFFFFF"/>
                </a:solidFill>
                <a:effectLst>
                  <a:outerShdw blurRad="38100" dist="38100" dir="2700000" rotWithShape="0">
                    <a:srgbClr val="000000">
                      <a:alpha val="43137"/>
                    </a:srgbClr>
                  </a:outerShdw>
                </a:effectLst>
                <a:uFill>
                  <a:solidFill>
                    <a:srgbClr val="FFFFFF"/>
                  </a:solidFill>
                </a:uFill>
              </a:rPr>
              <a:t>Japanese Economy</a:t>
            </a:r>
            <a:endParaRPr sz="5000" dirty="0">
              <a:solidFill>
                <a:srgbClr val="FFFFFF"/>
              </a:solidFill>
              <a:effectLst>
                <a:outerShdw blurRad="38100" dist="38100" dir="2700000" rotWithShape="0">
                  <a:srgbClr val="000000">
                    <a:alpha val="43137"/>
                  </a:srgbClr>
                </a:outerShdw>
              </a:effectLst>
              <a:uFill>
                <a:solidFill>
                  <a:srgbClr val="FFFFFF"/>
                </a:solidFill>
              </a:uFill>
            </a:endParaRPr>
          </a:p>
        </p:txBody>
      </p:sp>
      <p:pic>
        <p:nvPicPr>
          <p:cNvPr id="170" name="image22.jpg"/>
          <p:cNvPicPr/>
          <p:nvPr/>
        </p:nvPicPr>
        <p:blipFill>
          <a:blip r:embed="rId3">
            <a:extLst/>
          </a:blip>
          <a:stretch>
            <a:fillRect/>
          </a:stretch>
        </p:blipFill>
        <p:spPr>
          <a:xfrm>
            <a:off x="1513439" y="1600199"/>
            <a:ext cx="6117122" cy="4525965"/>
          </a:xfrm>
          <a:prstGeom prst="rect">
            <a:avLst/>
          </a:prstGeom>
          <a:ln>
            <a:round/>
          </a:ln>
          <a:effectLst>
            <a:outerShdw blurRad="292100" dist="139700" dir="2700000" rotWithShape="0">
              <a:srgbClr val="424242">
                <a:alpha val="64999"/>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Economics and World War II</a:t>
            </a:r>
          </a:p>
        </p:txBody>
      </p:sp>
      <p:pic>
        <p:nvPicPr>
          <p:cNvPr id="52" name="image2.png"/>
          <p:cNvPicPr/>
          <p:nvPr/>
        </p:nvPicPr>
        <p:blipFill>
          <a:blip r:embed="rId2">
            <a:extLst/>
          </a:blip>
          <a:stretch>
            <a:fillRect/>
          </a:stretch>
        </p:blipFill>
        <p:spPr>
          <a:xfrm>
            <a:off x="5105400" y="1964240"/>
            <a:ext cx="3187700" cy="3647523"/>
          </a:xfrm>
          <a:prstGeom prst="rect">
            <a:avLst/>
          </a:prstGeom>
          <a:ln>
            <a:round/>
          </a:ln>
          <a:effectLst>
            <a:outerShdw blurRad="292100" dist="139700" dir="2700000" rotWithShape="0">
              <a:srgbClr val="424242">
                <a:alpha val="64999"/>
              </a:srgbClr>
            </a:outerShdw>
          </a:effectLst>
        </p:spPr>
      </p:pic>
      <p:sp>
        <p:nvSpPr>
          <p:cNvPr id="53" name="Shape 53"/>
          <p:cNvSpPr/>
          <p:nvPr/>
        </p:nvSpPr>
        <p:spPr>
          <a:xfrm>
            <a:off x="990600" y="1873250"/>
            <a:ext cx="3429000" cy="3835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defRPr sz="2400">
                <a:latin typeface="Helvetica"/>
                <a:ea typeface="Helvetica"/>
                <a:cs typeface="Helvetica"/>
                <a:sym typeface="Helvetica"/>
              </a:defRPr>
            </a:lvl1pPr>
          </a:lstStyle>
          <a:p>
            <a:pPr lvl="0">
              <a:defRPr sz="1800">
                <a:solidFill>
                  <a:srgbClr val="000000"/>
                </a:solidFill>
              </a:defRPr>
            </a:pPr>
            <a:r>
              <a:rPr sz="2400">
                <a:solidFill>
                  <a:srgbClr val="FFFFFF"/>
                </a:solidFill>
              </a:rPr>
              <a:t>Even if one country is more efficient in the production of all goods than another, both countries will still gain by trading with each other, as long as they have different relative efficiencies.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0" y="274638"/>
            <a:ext cx="8229600" cy="944563"/>
          </a:xfrm>
          <a:prstGeom prst="rect">
            <a:avLst/>
          </a:prstGeom>
        </p:spPr>
        <p:txBody>
          <a:bodyPr/>
          <a:lstStyle>
            <a:lvl1pPr>
              <a:defRPr sz="36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3600">
                <a:solidFill>
                  <a:srgbClr val="FFFFFF"/>
                </a:solidFill>
                <a:effectLst>
                  <a:outerShdw blurRad="38100" dist="38100" dir="2700000" rotWithShape="0">
                    <a:srgbClr val="000000">
                      <a:alpha val="43137"/>
                    </a:srgbClr>
                  </a:outerShdw>
                </a:effectLst>
                <a:uFill>
                  <a:solidFill>
                    <a:srgbClr val="FFFFFF"/>
                  </a:solidFill>
                </a:uFill>
              </a:rPr>
              <a:t>Japanese Problems with Resources</a:t>
            </a:r>
          </a:p>
        </p:txBody>
      </p:sp>
      <p:pic>
        <p:nvPicPr>
          <p:cNvPr id="175" name="image20.png"/>
          <p:cNvPicPr/>
          <p:nvPr/>
        </p:nvPicPr>
        <p:blipFill>
          <a:blip r:embed="rId3">
            <a:extLst/>
          </a:blip>
          <a:stretch>
            <a:fillRect/>
          </a:stretch>
        </p:blipFill>
        <p:spPr>
          <a:xfrm>
            <a:off x="1629779" y="1904999"/>
            <a:ext cx="5884442" cy="3394870"/>
          </a:xfrm>
          <a:prstGeom prst="rect">
            <a:avLst/>
          </a:prstGeom>
          <a:ln>
            <a:round/>
          </a:ln>
        </p:spPr>
      </p:pic>
      <p:sp>
        <p:nvSpPr>
          <p:cNvPr id="176" name="Shape 176"/>
          <p:cNvSpPr/>
          <p:nvPr/>
        </p:nvSpPr>
        <p:spPr>
          <a:xfrm>
            <a:off x="5562600" y="5528099"/>
            <a:ext cx="1384300" cy="1054101"/>
          </a:xfrm>
          <a:prstGeom prst="rect">
            <a:avLst/>
          </a:prstGeom>
          <a:ln>
            <a:solidFill/>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FFFFFF"/>
              </a:buClr>
              <a:buFont typeface="ArialUnicodeMS"/>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Dutch East Indies</a:t>
            </a:r>
            <a:endParaRPr sz="2800">
              <a:solidFill>
                <a:srgbClr val="FFFFFF"/>
              </a:solidFill>
            </a:endParaRPr>
          </a:p>
          <a:p>
            <a:pPr lvl="0">
              <a:buClr>
                <a:srgbClr val="FFFFFF"/>
              </a:buClr>
              <a:buFont typeface="ArialUnicodeMS"/>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Raw materials:</a:t>
            </a:r>
            <a:endParaRPr sz="2800">
              <a:solidFill>
                <a:srgbClr val="FFFFFF"/>
              </a:solidFill>
            </a:endParaRPr>
          </a:p>
          <a:p>
            <a:pPr marL="122464" lvl="0" indent="-122464">
              <a:buClr>
                <a:srgbClr val="FFFFFF"/>
              </a:buClr>
              <a:buSzPct val="100000"/>
              <a:buFont typeface="Arial"/>
              <a:buChar char="•"/>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Oil </a:t>
            </a:r>
            <a:endParaRPr sz="2800">
              <a:solidFill>
                <a:srgbClr val="FFFFFF"/>
              </a:solidFill>
            </a:endParaRPr>
          </a:p>
          <a:p>
            <a:pPr marL="122464" lvl="0" indent="-122464">
              <a:buClr>
                <a:srgbClr val="FFFFFF"/>
              </a:buClr>
              <a:buSzPct val="100000"/>
              <a:buFont typeface="Arial"/>
              <a:buChar char="•"/>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Rubber</a:t>
            </a:r>
          </a:p>
        </p:txBody>
      </p:sp>
      <p:sp>
        <p:nvSpPr>
          <p:cNvPr id="177" name="Shape 177"/>
          <p:cNvSpPr/>
          <p:nvPr/>
        </p:nvSpPr>
        <p:spPr>
          <a:xfrm flipH="1" flipV="1">
            <a:off x="4495800" y="4800599"/>
            <a:ext cx="1066800" cy="1142999"/>
          </a:xfrm>
          <a:prstGeom prst="line">
            <a:avLst/>
          </a:prstGeom>
          <a:ln w="38100">
            <a:solidFill>
              <a:srgbClr val="002F73"/>
            </a:solidFill>
            <a:round/>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78" name="Shape 178"/>
          <p:cNvSpPr/>
          <p:nvPr/>
        </p:nvSpPr>
        <p:spPr>
          <a:xfrm>
            <a:off x="2362200" y="5620430"/>
            <a:ext cx="2070100" cy="673101"/>
          </a:xfrm>
          <a:prstGeom prst="rect">
            <a:avLst/>
          </a:prstGeom>
          <a:ln>
            <a:solidFill/>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FFFFFF"/>
              </a:buClr>
              <a:buFont typeface="ArialUnicodeMS"/>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French Indochina</a:t>
            </a:r>
            <a:endParaRPr sz="2800">
              <a:solidFill>
                <a:srgbClr val="FFFFFF"/>
              </a:solidFill>
            </a:endParaRPr>
          </a:p>
          <a:p>
            <a:pPr lvl="0">
              <a:buClr>
                <a:srgbClr val="FFFFFF"/>
              </a:buClr>
              <a:buFont typeface="ArialUnicodeMS"/>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Raw materials:</a:t>
            </a:r>
            <a:endParaRPr sz="2800">
              <a:solidFill>
                <a:srgbClr val="FFFFFF"/>
              </a:solidFill>
            </a:endParaRPr>
          </a:p>
          <a:p>
            <a:pPr marL="122464" lvl="0" indent="-122464">
              <a:buClr>
                <a:srgbClr val="FFFFFF"/>
              </a:buClr>
              <a:buSzPct val="100000"/>
              <a:buFont typeface="Arial"/>
              <a:buChar char="•"/>
              <a:defRPr sz="1800">
                <a:solidFill>
                  <a:srgbClr val="000000"/>
                </a:solidFill>
              </a:defRPr>
            </a:pPr>
            <a:r>
              <a:rPr sz="1200" b="1">
                <a:solidFill>
                  <a:srgbClr val="FFFFFF"/>
                </a:solidFill>
                <a:uFill>
                  <a:solidFill>
                    <a:srgbClr val="FFFFFF"/>
                  </a:solidFill>
                </a:uFill>
                <a:latin typeface="ArialUnicodeMS"/>
                <a:ea typeface="ArialUnicodeMS"/>
                <a:cs typeface="ArialUnicodeMS"/>
                <a:sym typeface="ArialUnicodeMS"/>
              </a:rPr>
              <a:t>Rice </a:t>
            </a:r>
          </a:p>
        </p:txBody>
      </p:sp>
      <p:sp>
        <p:nvSpPr>
          <p:cNvPr id="179" name="Shape 179"/>
          <p:cNvSpPr/>
          <p:nvPr/>
        </p:nvSpPr>
        <p:spPr>
          <a:xfrm flipV="1">
            <a:off x="3390900" y="4198204"/>
            <a:ext cx="419100" cy="1329896"/>
          </a:xfrm>
          <a:prstGeom prst="line">
            <a:avLst/>
          </a:prstGeom>
          <a:ln w="38100">
            <a:solidFill>
              <a:srgbClr val="002F73"/>
            </a:solidFill>
            <a:round/>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Chart 95"/>
          <p:cNvGraphicFramePr/>
          <p:nvPr/>
        </p:nvGraphicFramePr>
        <p:xfrm>
          <a:off x="611276" y="1611168"/>
          <a:ext cx="7810501" cy="4103688"/>
        </p:xfrm>
        <a:graphic>
          <a:graphicData uri="http://schemas.openxmlformats.org/drawingml/2006/chart">
            <c:chart xmlns:c="http://schemas.openxmlformats.org/drawingml/2006/chart" xmlns:r="http://schemas.openxmlformats.org/officeDocument/2006/relationships" r:id="rId2"/>
          </a:graphicData>
        </a:graphic>
      </p:graphicFrame>
      <p:sp>
        <p:nvSpPr>
          <p:cNvPr id="96" name="Shape 96"/>
          <p:cNvSpPr/>
          <p:nvPr/>
        </p:nvSpPr>
        <p:spPr>
          <a:xfrm>
            <a:off x="457200" y="274638"/>
            <a:ext cx="8229600" cy="94456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FFFFFF"/>
              </a:buClr>
              <a:buFont typeface="ArialUnicodeMS"/>
              <a:defRPr sz="50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Population of Germany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German Pop. Density</a:t>
            </a:r>
          </a:p>
        </p:txBody>
      </p:sp>
      <p:graphicFrame>
        <p:nvGraphicFramePr>
          <p:cNvPr id="99" name="Chart 99"/>
          <p:cNvGraphicFramePr/>
          <p:nvPr/>
        </p:nvGraphicFramePr>
        <p:xfrm>
          <a:off x="617626" y="1611168"/>
          <a:ext cx="7800976" cy="4103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German Food Riots</a:t>
            </a:r>
          </a:p>
        </p:txBody>
      </p:sp>
      <p:pic>
        <p:nvPicPr>
          <p:cNvPr id="102" name="image11.png"/>
          <p:cNvPicPr/>
          <p:nvPr/>
        </p:nvPicPr>
        <p:blipFill>
          <a:blip r:embed="rId3">
            <a:extLst/>
          </a:blip>
          <a:stretch>
            <a:fillRect/>
          </a:stretch>
        </p:blipFill>
        <p:spPr>
          <a:xfrm>
            <a:off x="1371600" y="1608963"/>
            <a:ext cx="6400800" cy="4496562"/>
          </a:xfrm>
          <a:prstGeom prst="rect">
            <a:avLst/>
          </a:prstGeom>
          <a:ln>
            <a:round/>
          </a:ln>
          <a:effectLst>
            <a:outerShdw blurRad="292100" dist="139700" dir="2700000" rotWithShape="0">
              <a:srgbClr val="424242">
                <a:alpha val="64999"/>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17.png"/>
          <p:cNvPicPr/>
          <p:nvPr/>
        </p:nvPicPr>
        <p:blipFill>
          <a:blip r:embed="rId3">
            <a:extLst/>
          </a:blip>
          <a:stretch>
            <a:fillRect/>
          </a:stretch>
        </p:blipFill>
        <p:spPr>
          <a:xfrm>
            <a:off x="419100" y="495300"/>
            <a:ext cx="7518400" cy="5638800"/>
          </a:xfrm>
          <a:prstGeom prst="rect">
            <a:avLst/>
          </a:prstGeom>
          <a:ln w="12700">
            <a:round/>
          </a:ln>
          <a:effectLst>
            <a:outerShdw blurRad="292100" dist="139700" dir="2700000" rotWithShape="0">
              <a:srgbClr val="424242">
                <a:alpha val="64999"/>
              </a:srgbClr>
            </a:outerShdw>
          </a:effectLst>
        </p:spPr>
      </p:pic>
      <p:sp>
        <p:nvSpPr>
          <p:cNvPr id="149" name="Shape 149"/>
          <p:cNvSpPr/>
          <p:nvPr/>
        </p:nvSpPr>
        <p:spPr>
          <a:xfrm rot="10800000">
            <a:off x="7708900" y="1625600"/>
            <a:ext cx="1828800" cy="1447800"/>
          </a:xfrm>
          <a:prstGeom prst="rightArrow">
            <a:avLst>
              <a:gd name="adj1" fmla="val 50000"/>
              <a:gd name="adj2" fmla="val 50000"/>
            </a:avLst>
          </a:prstGeom>
          <a:solidFill>
            <a:srgbClr val="FFFB00"/>
          </a:solidFill>
          <a:ln w="25400">
            <a:solidFill>
              <a:srgbClr val="49729C"/>
            </a:solidFill>
            <a:round/>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18.png"/>
          <p:cNvPicPr/>
          <p:nvPr/>
        </p:nvPicPr>
        <p:blipFill>
          <a:blip r:embed="rId2">
            <a:extLst/>
          </a:blip>
          <a:stretch>
            <a:fillRect/>
          </a:stretch>
        </p:blipFill>
        <p:spPr>
          <a:xfrm>
            <a:off x="609599" y="1828800"/>
            <a:ext cx="5900739" cy="4419600"/>
          </a:xfrm>
          <a:prstGeom prst="rect">
            <a:avLst/>
          </a:prstGeom>
          <a:ln w="12700">
            <a:round/>
          </a:ln>
          <a:effectLst>
            <a:outerShdw blurRad="292100" dist="139700" dir="2700000" rotWithShape="0">
              <a:srgbClr val="424242">
                <a:alpha val="64999"/>
              </a:srgbClr>
            </a:outerShdw>
          </a:effectLst>
        </p:spPr>
      </p:pic>
      <p:sp>
        <p:nvSpPr>
          <p:cNvPr id="154" name="Shape 154"/>
          <p:cNvSpPr/>
          <p:nvPr/>
        </p:nvSpPr>
        <p:spPr>
          <a:xfrm>
            <a:off x="6400800" y="2590800"/>
            <a:ext cx="2222500" cy="1498601"/>
          </a:xfrm>
          <a:prstGeom prst="rect">
            <a:avLst/>
          </a:prstGeom>
          <a:ln>
            <a:round/>
          </a:ln>
          <a:extLst>
            <a:ext uri="{C572A759-6A51-4108-AA02-DFA0A04FC94B}">
              <ma14:wrappingTextBoxFlag xmlns:ma14="http://schemas.microsoft.com/office/mac/drawingml/2011/main" val="1"/>
            </a:ext>
          </a:extLst>
        </p:spPr>
        <p:txBody>
          <a:bodyPr lIns="38100" tIns="38100" rIns="38100" bIns="38100">
            <a:spAutoFit/>
          </a:bodyPr>
          <a:lstStyle>
            <a:lvl1pPr algn="r">
              <a:buClr>
                <a:srgbClr val="FFFB00"/>
              </a:buClr>
              <a:buFont typeface="ArialUnicodeMS"/>
              <a:defRPr sz="2400">
                <a:solidFill>
                  <a:srgbClr val="FFFB00"/>
                </a:solidFill>
                <a:uFill>
                  <a:solidFill>
                    <a:srgbClr val="FFFB00"/>
                  </a:solidFill>
                </a:uFill>
                <a:latin typeface="ArialUnicodeMS"/>
                <a:ea typeface="ArialUnicodeMS"/>
                <a:cs typeface="ArialUnicodeMS"/>
                <a:sym typeface="ArialUnicodeMS"/>
              </a:defRPr>
            </a:lvl1pPr>
          </a:lstStyle>
          <a:p>
            <a:pPr lvl="0">
              <a:defRPr sz="1800">
                <a:solidFill>
                  <a:srgbClr val="000000"/>
                </a:solidFill>
                <a:uFillTx/>
              </a:defRPr>
            </a:pPr>
            <a:r>
              <a:rPr sz="2400">
                <a:solidFill>
                  <a:srgbClr val="FFFB00"/>
                </a:solidFill>
                <a:uFill>
                  <a:solidFill>
                    <a:srgbClr val="FFFB00"/>
                  </a:solidFill>
                </a:uFill>
              </a:rPr>
              <a:t>Austria’s Central Bank during Bank Run</a:t>
            </a:r>
          </a:p>
        </p:txBody>
      </p:sp>
      <p:sp>
        <p:nvSpPr>
          <p:cNvPr id="155" name="Shape 155"/>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lang="en-US" sz="5000" dirty="0" smtClean="0">
                <a:solidFill>
                  <a:srgbClr val="FFFFFF"/>
                </a:solidFill>
                <a:effectLst>
                  <a:outerShdw blurRad="38100" dist="38100" dir="2700000" rotWithShape="0">
                    <a:srgbClr val="000000">
                      <a:alpha val="43137"/>
                    </a:srgbClr>
                  </a:outerShdw>
                </a:effectLst>
                <a:uFill>
                  <a:solidFill>
                    <a:srgbClr val="FFFFFF"/>
                  </a:solidFill>
                </a:uFill>
              </a:rPr>
              <a:t>German Economy: </a:t>
            </a:r>
            <a:r>
              <a:rPr sz="5000" dirty="0" smtClean="0">
                <a:solidFill>
                  <a:srgbClr val="FFFFFF"/>
                </a:solidFill>
                <a:effectLst>
                  <a:outerShdw blurRad="38100" dist="38100" dir="2700000" rotWithShape="0">
                    <a:srgbClr val="000000">
                      <a:alpha val="43137"/>
                    </a:srgbClr>
                  </a:outerShdw>
                </a:effectLst>
                <a:uFill>
                  <a:solidFill>
                    <a:srgbClr val="FFFFFF"/>
                  </a:solidFill>
                </a:uFill>
              </a:rPr>
              <a:t>Bank </a:t>
            </a:r>
            <a:r>
              <a:rPr sz="5000" dirty="0">
                <a:solidFill>
                  <a:srgbClr val="FFFFFF"/>
                </a:solidFill>
                <a:effectLst>
                  <a:outerShdw blurRad="38100" dist="38100" dir="2700000" rotWithShape="0">
                    <a:srgbClr val="000000">
                      <a:alpha val="43137"/>
                    </a:srgbClr>
                  </a:outerShdw>
                </a:effectLst>
                <a:uFill>
                  <a:solidFill>
                    <a:srgbClr val="FFFFFF"/>
                  </a:solidFill>
                </a:uFill>
              </a:rPr>
              <a:t>Collapse Begins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 name="Chart 199"/>
          <p:cNvGraphicFramePr/>
          <p:nvPr/>
        </p:nvGraphicFramePr>
        <p:xfrm>
          <a:off x="875823" y="2181879"/>
          <a:ext cx="8499139" cy="4103688"/>
        </p:xfrm>
        <a:graphic>
          <a:graphicData uri="http://schemas.openxmlformats.org/drawingml/2006/chart">
            <c:chart xmlns:c="http://schemas.openxmlformats.org/drawingml/2006/chart" xmlns:r="http://schemas.openxmlformats.org/officeDocument/2006/relationships" r:id="rId2"/>
          </a:graphicData>
        </a:graphic>
      </p:graphicFrame>
      <p:sp>
        <p:nvSpPr>
          <p:cNvPr id="200" name="Shape 200"/>
          <p:cNvSpPr/>
          <p:nvPr/>
        </p:nvSpPr>
        <p:spPr>
          <a:xfrm>
            <a:off x="2578100" y="368300"/>
            <a:ext cx="3975100" cy="13335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FFFFFF"/>
              </a:buClr>
              <a:buFont typeface="ArialUnicodeMS"/>
              <a:defRPr sz="1800">
                <a:solidFill>
                  <a:srgbClr val="000000"/>
                </a:solidFill>
              </a:defRPr>
            </a:pPr>
            <a:r>
              <a:rPr sz="2800">
                <a:solidFill>
                  <a:srgbClr val="FFFFFF"/>
                </a:solidFill>
                <a:uFill>
                  <a:solidFill>
                    <a:srgbClr val="FFFFFF"/>
                  </a:solidFill>
                </a:uFill>
                <a:latin typeface="ArialUnicodeMS"/>
                <a:ea typeface="ArialUnicodeMS"/>
                <a:cs typeface="ArialUnicodeMS"/>
                <a:sym typeface="ArialUnicodeMS"/>
              </a:rPr>
              <a:t>Germany Government Spending </a:t>
            </a:r>
            <a:endParaRPr sz="2800">
              <a:solidFill>
                <a:srgbClr val="FFFFFF"/>
              </a:solidFill>
            </a:endParaRPr>
          </a:p>
          <a:p>
            <a:pPr lvl="0">
              <a:buClr>
                <a:srgbClr val="FFFFFF"/>
              </a:buClr>
              <a:buFont typeface="ArialUnicodeMS"/>
              <a:defRPr sz="1800">
                <a:solidFill>
                  <a:srgbClr val="000000"/>
                </a:solidFill>
              </a:defRPr>
            </a:pPr>
            <a:r>
              <a:rPr sz="2800">
                <a:solidFill>
                  <a:srgbClr val="FFFFFF"/>
                </a:solidFill>
                <a:uFill>
                  <a:solidFill>
                    <a:srgbClr val="FFFFFF"/>
                  </a:solidFill>
                </a:uFill>
                <a:latin typeface="ArialUnicodeMS"/>
                <a:ea typeface="ArialUnicodeMS"/>
                <a:cs typeface="ArialUnicodeMS"/>
                <a:sym typeface="ArialUnicodeMS"/>
              </a:rPr>
              <a:t>(in mill of Reichmarks)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German Gov’t Spending</a:t>
            </a:r>
          </a:p>
        </p:txBody>
      </p:sp>
      <p:graphicFrame>
        <p:nvGraphicFramePr>
          <p:cNvPr id="203" name="Chart 203"/>
          <p:cNvGraphicFramePr/>
          <p:nvPr/>
        </p:nvGraphicFramePr>
        <p:xfrm>
          <a:off x="616609" y="1611168"/>
          <a:ext cx="7801993" cy="41671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Economics and World War</a:t>
            </a:r>
          </a:p>
        </p:txBody>
      </p:sp>
      <p:pic>
        <p:nvPicPr>
          <p:cNvPr id="206" name="image30.png"/>
          <p:cNvPicPr/>
          <p:nvPr/>
        </p:nvPicPr>
        <p:blipFill>
          <a:blip r:embed="rId2">
            <a:extLst/>
          </a:blip>
          <a:stretch>
            <a:fillRect/>
          </a:stretch>
        </p:blipFill>
        <p:spPr>
          <a:xfrm>
            <a:off x="1472195" y="1502734"/>
            <a:ext cx="6199610" cy="4364666"/>
          </a:xfrm>
          <a:prstGeom prst="rect">
            <a:avLst/>
          </a:prstGeom>
          <a:ln>
            <a:round/>
          </a:ln>
          <a:effectLst>
            <a:outerShdw blurRad="292100" dist="139700" dir="2700000" rotWithShape="0">
              <a:srgbClr val="424242">
                <a:alpha val="64999"/>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32.jpg"/>
          <p:cNvPicPr/>
          <p:nvPr/>
        </p:nvPicPr>
        <p:blipFill>
          <a:blip r:embed="rId3">
            <a:extLst/>
          </a:blip>
          <a:srcRect t="2191" b="2508"/>
          <a:stretch>
            <a:fillRect/>
          </a:stretch>
        </p:blipFill>
        <p:spPr>
          <a:xfrm>
            <a:off x="2951690" y="2194703"/>
            <a:ext cx="6034618" cy="4313208"/>
          </a:xfrm>
          <a:prstGeom prst="rect">
            <a:avLst/>
          </a:prstGeom>
          <a:ln w="12700">
            <a:round/>
          </a:ln>
        </p:spPr>
      </p:pic>
      <p:sp>
        <p:nvSpPr>
          <p:cNvPr id="209" name="Shape 209"/>
          <p:cNvSpPr/>
          <p:nvPr/>
        </p:nvSpPr>
        <p:spPr>
          <a:xfrm>
            <a:off x="266700" y="321500"/>
            <a:ext cx="4965700" cy="1549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defRPr sz="2400">
                <a:solidFill>
                  <a:srgbClr val="F1F0ED"/>
                </a:solidFill>
                <a:latin typeface="Helvetica"/>
                <a:ea typeface="Helvetica"/>
                <a:cs typeface="Helvetica"/>
                <a:sym typeface="Helvetica"/>
              </a:defRPr>
            </a:lvl1pPr>
          </a:lstStyle>
          <a:p>
            <a:pPr lvl="0">
              <a:defRPr sz="1800">
                <a:solidFill>
                  <a:srgbClr val="000000"/>
                </a:solidFill>
              </a:defRPr>
            </a:pPr>
            <a:r>
              <a:rPr sz="2400" dirty="0">
                <a:solidFill>
                  <a:srgbClr val="F1F0ED"/>
                </a:solidFill>
              </a:rPr>
              <a:t>Why did Hitler strike in 1939?  Because his economy was probably about to fall apart…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dirty="0">
                <a:solidFill>
                  <a:srgbClr val="FFFFFF"/>
                </a:solidFill>
                <a:effectLst>
                  <a:outerShdw blurRad="38100" dist="38100" dir="2700000" rotWithShape="0">
                    <a:srgbClr val="000000">
                      <a:alpha val="43137"/>
                    </a:srgbClr>
                  </a:outerShdw>
                </a:effectLst>
                <a:uFill>
                  <a:solidFill>
                    <a:srgbClr val="FFFFFF"/>
                  </a:solidFill>
                </a:uFill>
              </a:rPr>
              <a:t>Economics and World War II</a:t>
            </a:r>
          </a:p>
        </p:txBody>
      </p:sp>
      <p:pic>
        <p:nvPicPr>
          <p:cNvPr id="56" name="image3.png"/>
          <p:cNvPicPr/>
          <p:nvPr/>
        </p:nvPicPr>
        <p:blipFill>
          <a:blip r:embed="rId3">
            <a:extLst/>
          </a:blip>
          <a:stretch>
            <a:fillRect/>
          </a:stretch>
        </p:blipFill>
        <p:spPr>
          <a:xfrm>
            <a:off x="5005784" y="2171700"/>
            <a:ext cx="3365897" cy="3771900"/>
          </a:xfrm>
          <a:prstGeom prst="rect">
            <a:avLst/>
          </a:prstGeom>
          <a:ln>
            <a:round/>
          </a:ln>
          <a:effectLst>
            <a:outerShdw blurRad="292100" dist="139700" dir="2700000" rotWithShape="0">
              <a:srgbClr val="424242">
                <a:alpha val="64999"/>
              </a:srgbClr>
            </a:outerShdw>
          </a:effectLst>
        </p:spPr>
      </p:pic>
      <p:sp>
        <p:nvSpPr>
          <p:cNvPr id="57" name="Shape 57"/>
          <p:cNvSpPr/>
          <p:nvPr/>
        </p:nvSpPr>
        <p:spPr>
          <a:xfrm>
            <a:off x="292100" y="2089150"/>
            <a:ext cx="4457700" cy="3987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defRPr sz="1800">
                <a:solidFill>
                  <a:srgbClr val="FFFDFD"/>
                </a:solidFill>
                <a:latin typeface="Helvetica"/>
                <a:ea typeface="Helvetica"/>
                <a:cs typeface="Helvetica"/>
                <a:sym typeface="Helvetica"/>
              </a:defRPr>
            </a:lvl1pPr>
          </a:lstStyle>
          <a:p>
            <a:pPr lvl="0">
              <a:defRPr>
                <a:solidFill>
                  <a:srgbClr val="000000"/>
                </a:solidFill>
              </a:defRPr>
            </a:pPr>
            <a:r>
              <a:rPr>
                <a:solidFill>
                  <a:srgbClr val="FFFDFD"/>
                </a:solidFill>
              </a:rPr>
              <a:t>On 27 January 1846, Peel gave a three-hour speech saying that the Corn Laws would be abolished on 1 February 1849 after three years of gradual reductions of the tariff, leaving only a 1 shilling duty per quarter. Benjamin Disraeli and Lord George Bentinck emerged as the most forceful opponents of repeal in Parliamentary debates, arguing that repeal would weaken landowners socially and politically and therefore destroy the "territorial constitution" of Britain by empowering commercial interests.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4.png"/>
          <p:cNvPicPr/>
          <p:nvPr/>
        </p:nvPicPr>
        <p:blipFill>
          <a:blip r:embed="rId3">
            <a:extLst/>
          </a:blip>
          <a:srcRect r="8466" b="4381"/>
          <a:stretch>
            <a:fillRect/>
          </a:stretch>
        </p:blipFill>
        <p:spPr>
          <a:xfrm>
            <a:off x="1312864" y="1702045"/>
            <a:ext cx="6732290" cy="3885480"/>
          </a:xfrm>
          <a:prstGeom prst="rect">
            <a:avLst/>
          </a:prstGeom>
          <a:ln>
            <a:round/>
          </a:ln>
          <a:effectLst>
            <a:outerShdw blurRad="292100" dist="139700" dir="2700000" rotWithShape="0">
              <a:srgbClr val="424242">
                <a:alpha val="64999"/>
              </a:srgbClr>
            </a:outerShdw>
          </a:effectLst>
        </p:spPr>
      </p:pic>
      <p:sp>
        <p:nvSpPr>
          <p:cNvPr id="62" name="Shape 62"/>
          <p:cNvSpPr/>
          <p:nvPr/>
        </p:nvSpPr>
        <p:spPr>
          <a:xfrm>
            <a:off x="1066800" y="5867400"/>
            <a:ext cx="6946900" cy="8382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FFFFFF"/>
              </a:buClr>
              <a:buFont typeface="ArialUnicodeMS"/>
              <a:defRPr sz="1800">
                <a:solidFill>
                  <a:srgbClr val="000000"/>
                </a:solidFill>
              </a:defRPr>
            </a:pPr>
            <a:r>
              <a:rPr sz="1000" dirty="0">
                <a:solidFill>
                  <a:srgbClr val="FFFFFF"/>
                </a:solidFill>
                <a:uFill>
                  <a:solidFill>
                    <a:srgbClr val="FFFFFF"/>
                  </a:solidFill>
                </a:uFill>
                <a:latin typeface="ArialUnicodeMS"/>
                <a:ea typeface="ArialUnicodeMS"/>
                <a:cs typeface="ArialUnicodeMS"/>
                <a:sym typeface="ArialUnicodeMS"/>
              </a:rPr>
              <a:t>N.B. All entries are based on an index of 100, equal to the per capita level of industrialization in Great Britain in 1900.</a:t>
            </a:r>
            <a:endParaRPr sz="2800" dirty="0">
              <a:solidFill>
                <a:srgbClr val="FFFFFF"/>
              </a:solidFill>
            </a:endParaRPr>
          </a:p>
          <a:p>
            <a:pPr lvl="0">
              <a:buClr>
                <a:srgbClr val="FFFFFF"/>
              </a:buClr>
              <a:buFont typeface="ArialUnicodeMS"/>
              <a:defRPr sz="1800">
                <a:solidFill>
                  <a:srgbClr val="000000"/>
                </a:solidFill>
              </a:defRPr>
            </a:pPr>
            <a:r>
              <a:rPr sz="1000" dirty="0">
                <a:solidFill>
                  <a:srgbClr val="FFFFFF"/>
                </a:solidFill>
                <a:uFill>
                  <a:solidFill>
                    <a:srgbClr val="FFFFFF"/>
                  </a:solidFill>
                </a:uFill>
                <a:latin typeface="ArialUnicodeMS"/>
                <a:ea typeface="ArialUnicodeMS"/>
                <a:cs typeface="ArialUnicodeMS"/>
                <a:sym typeface="ArialUnicodeMS"/>
              </a:rPr>
              <a:t>Adapted from P. Bairoch, “International Industrialization Levels from 1750-1890,” Journal of European Economic History 11 (Fall 1982), p. 294.  Data for Britain is actually for the United Kingdom, including Ireland with England, Wales and Scotland. </a:t>
            </a:r>
          </a:p>
        </p:txBody>
      </p:sp>
      <p:sp>
        <p:nvSpPr>
          <p:cNvPr id="4" name="Shape 55"/>
          <p:cNvSpPr>
            <a:spLocks noGrp="1"/>
          </p:cNvSpPr>
          <p:nvPr>
            <p:ph type="title"/>
          </p:nvPr>
        </p:nvSpPr>
        <p:spPr>
          <a:xfrm>
            <a:off x="889000" y="152400"/>
            <a:ext cx="7366000" cy="1778000"/>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lang="en-US" sz="5000" dirty="0" smtClean="0">
                <a:solidFill>
                  <a:srgbClr val="FFFFFF"/>
                </a:solidFill>
                <a:effectLst>
                  <a:outerShdw blurRad="38100" dist="38100" dir="2700000" rotWithShape="0">
                    <a:srgbClr val="000000">
                      <a:alpha val="43137"/>
                    </a:srgbClr>
                  </a:outerShdw>
                </a:effectLst>
                <a:uFill>
                  <a:solidFill>
                    <a:srgbClr val="FFFFFF"/>
                  </a:solidFill>
                </a:uFill>
              </a:rPr>
              <a:t>Industrialization</a:t>
            </a:r>
            <a:endParaRPr sz="5000" dirty="0">
              <a:solidFill>
                <a:srgbClr val="FFFFFF"/>
              </a:solidFill>
              <a:effectLst>
                <a:outerShdw blurRad="38100" dist="38100" dir="2700000" rotWithShape="0">
                  <a:srgbClr val="000000">
                    <a:alpha val="43137"/>
                  </a:srgbClr>
                </a:outerShdw>
              </a:effectLst>
              <a:uFill>
                <a:solidFill>
                  <a:srgbClr val="FFFFFF"/>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5.jpg"/>
          <p:cNvPicPr/>
          <p:nvPr/>
        </p:nvPicPr>
        <p:blipFill>
          <a:blip r:embed="rId3">
            <a:extLst/>
          </a:blip>
          <a:stretch>
            <a:fillRect/>
          </a:stretch>
        </p:blipFill>
        <p:spPr>
          <a:xfrm>
            <a:off x="1144935" y="1600200"/>
            <a:ext cx="6854132" cy="4800600"/>
          </a:xfrm>
          <a:prstGeom prst="rect">
            <a:avLst/>
          </a:prstGeom>
          <a:ln>
            <a:round/>
          </a:ln>
          <a:effectLst>
            <a:outerShdw blurRad="292100" dist="139700" dir="2700000" rotWithShape="0">
              <a:srgbClr val="424242">
                <a:alpha val="64999"/>
              </a:srgbClr>
            </a:outerShdw>
          </a:effectLst>
        </p:spPr>
      </p:pic>
      <p:sp>
        <p:nvSpPr>
          <p:cNvPr id="67" name="Shape 67"/>
          <p:cNvSpPr/>
          <p:nvPr/>
        </p:nvSpPr>
        <p:spPr>
          <a:xfrm>
            <a:off x="352609" y="442868"/>
            <a:ext cx="8432611" cy="60016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400"/>
            </a:lvl1pPr>
          </a:lstStyle>
          <a:p>
            <a:pPr lvl="0">
              <a:defRPr sz="1800">
                <a:solidFill>
                  <a:srgbClr val="000000"/>
                </a:solidFill>
              </a:defRPr>
            </a:pPr>
            <a:r>
              <a:rPr sz="3400" dirty="0">
                <a:solidFill>
                  <a:srgbClr val="FFFFFF"/>
                </a:solidFill>
                <a:latin typeface="Avenir Heavy"/>
                <a:cs typeface="Avenir Heavy"/>
              </a:rPr>
              <a:t>Urbanization in Europe in the Late 1800s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1625600" y="1048266"/>
            <a:ext cx="5880100" cy="47498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spAutoFit/>
          </a:bodyPr>
          <a:lstStyle>
            <a:lvl1pPr>
              <a:buClr>
                <a:srgbClr val="FFFFFF"/>
              </a:buClr>
              <a:buFont typeface="ArialUnicodeMS"/>
              <a:defRPr sz="3900">
                <a:uFill>
                  <a:solidFill>
                    <a:srgbClr val="FFFFFF"/>
                  </a:solidFill>
                </a:uFill>
                <a:latin typeface="ArialUnicodeMS"/>
                <a:ea typeface="ArialUnicodeMS"/>
                <a:cs typeface="ArialUnicodeMS"/>
                <a:sym typeface="ArialUnicodeMS"/>
              </a:defRPr>
            </a:lvl1pPr>
          </a:lstStyle>
          <a:p>
            <a:pPr lvl="0">
              <a:defRPr sz="1800">
                <a:solidFill>
                  <a:srgbClr val="000000"/>
                </a:solidFill>
                <a:uFillTx/>
              </a:defRPr>
            </a:pPr>
            <a:r>
              <a:rPr sz="3900">
                <a:solidFill>
                  <a:srgbClr val="FFFFFF"/>
                </a:solidFill>
                <a:uFill>
                  <a:solidFill>
                    <a:srgbClr val="FFFFFF"/>
                  </a:solidFill>
                </a:uFill>
              </a:rPr>
              <a:t>Problem: In a world of increasing specialization, how can you guarantee that you will continue to have access to the raw materials necessary for national survival?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457200" y="274638"/>
            <a:ext cx="8229600" cy="944563"/>
          </a:xfrm>
          <a:prstGeom prst="rect">
            <a:avLst/>
          </a:prstGeom>
        </p:spPr>
        <p:txBody>
          <a:bodyPr/>
          <a:lstStyle>
            <a:lvl1pPr>
              <a:defRPr>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Colonialization in 1800</a:t>
            </a:r>
          </a:p>
        </p:txBody>
      </p:sp>
      <p:pic>
        <p:nvPicPr>
          <p:cNvPr id="76" name="image6.png"/>
          <p:cNvPicPr/>
          <p:nvPr/>
        </p:nvPicPr>
        <p:blipFill>
          <a:blip r:embed="rId2">
            <a:extLst/>
          </a:blip>
          <a:stretch>
            <a:fillRect/>
          </a:stretch>
        </p:blipFill>
        <p:spPr>
          <a:xfrm>
            <a:off x="457200" y="2058445"/>
            <a:ext cx="8229600" cy="3609474"/>
          </a:xfrm>
          <a:prstGeom prst="rect">
            <a:avLst/>
          </a:prstGeom>
          <a:ln>
            <a:round/>
          </a:ln>
          <a:effectLst>
            <a:outerShdw blurRad="292100" dist="139700" dir="2700000" rotWithShape="0">
              <a:srgbClr val="424242">
                <a:alpha val="64999"/>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7.png"/>
          <p:cNvPicPr/>
          <p:nvPr/>
        </p:nvPicPr>
        <p:blipFill>
          <a:blip r:embed="rId3">
            <a:extLst/>
          </a:blip>
          <a:stretch>
            <a:fillRect/>
          </a:stretch>
        </p:blipFill>
        <p:spPr>
          <a:xfrm>
            <a:off x="457200" y="2058445"/>
            <a:ext cx="8229600" cy="3609474"/>
          </a:xfrm>
          <a:prstGeom prst="rect">
            <a:avLst/>
          </a:prstGeom>
          <a:ln>
            <a:round/>
          </a:ln>
          <a:effectLst>
            <a:outerShdw blurRad="292100" dist="139700" dir="2700000" rotWithShape="0">
              <a:srgbClr val="424242">
                <a:alpha val="64999"/>
              </a:srgbClr>
            </a:outerShdw>
          </a:effectLst>
        </p:spPr>
      </p:pic>
      <p:sp>
        <p:nvSpPr>
          <p:cNvPr id="79" name="Shape 79"/>
          <p:cNvSpPr/>
          <p:nvPr/>
        </p:nvSpPr>
        <p:spPr>
          <a:xfrm>
            <a:off x="584200" y="406400"/>
            <a:ext cx="8229600" cy="94456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FFFFFF"/>
              </a:buClr>
              <a:buFont typeface="ArialUnicodeMS"/>
              <a:defRPr sz="50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Colonialization in 1822</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8.png"/>
          <p:cNvPicPr/>
          <p:nvPr/>
        </p:nvPicPr>
        <p:blipFill>
          <a:blip r:embed="rId2">
            <a:extLst/>
          </a:blip>
          <a:stretch>
            <a:fillRect/>
          </a:stretch>
        </p:blipFill>
        <p:spPr>
          <a:xfrm>
            <a:off x="457200" y="2058445"/>
            <a:ext cx="8229600" cy="3609474"/>
          </a:xfrm>
          <a:prstGeom prst="rect">
            <a:avLst/>
          </a:prstGeom>
          <a:ln>
            <a:round/>
          </a:ln>
          <a:effectLst>
            <a:outerShdw blurRad="292100" dist="139700" dir="2700000" rotWithShape="0">
              <a:srgbClr val="424242">
                <a:alpha val="64999"/>
              </a:srgbClr>
            </a:outerShdw>
          </a:effectLst>
        </p:spPr>
      </p:pic>
      <p:sp>
        <p:nvSpPr>
          <p:cNvPr id="84" name="Shape 84"/>
          <p:cNvSpPr/>
          <p:nvPr/>
        </p:nvSpPr>
        <p:spPr>
          <a:xfrm>
            <a:off x="457200" y="274638"/>
            <a:ext cx="8229600" cy="94456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Clr>
                <a:srgbClr val="FFFFFF"/>
              </a:buClr>
              <a:buFont typeface="ArialUnicodeMS"/>
              <a:defRPr sz="5000">
                <a:effectLst>
                  <a:outerShdw blurRad="38100" dist="38100" dir="2700000" rotWithShape="0">
                    <a:srgbClr val="000000">
                      <a:alpha val="43137"/>
                    </a:srgbClr>
                  </a:outerShdw>
                </a:effectLst>
                <a:uFill>
                  <a:solidFill>
                    <a:srgbClr val="FFFFFF"/>
                  </a:solidFill>
                </a:uFill>
                <a:latin typeface="ArialUnicodeMS"/>
                <a:ea typeface="ArialUnicodeMS"/>
                <a:cs typeface="ArialUnicodeMS"/>
                <a:sym typeface="ArialUnicodeMS"/>
              </a:defRPr>
            </a:lvl1pPr>
          </a:lstStyle>
          <a:p>
            <a:pPr lvl="0">
              <a:defRPr sz="1800">
                <a:solidFill>
                  <a:srgbClr val="000000"/>
                </a:solidFill>
                <a:effectLst/>
                <a:uFillTx/>
              </a:defRPr>
            </a:pPr>
            <a:r>
              <a:rPr sz="5000">
                <a:solidFill>
                  <a:srgbClr val="FFFFFF"/>
                </a:solidFill>
                <a:effectLst>
                  <a:outerShdw blurRad="38100" dist="38100" dir="2700000" rotWithShape="0">
                    <a:srgbClr val="000000">
                      <a:alpha val="43137"/>
                    </a:srgbClr>
                  </a:outerShdw>
                </a:effectLst>
                <a:uFill>
                  <a:solidFill>
                    <a:srgbClr val="FFFFFF"/>
                  </a:solidFill>
                </a:uFill>
              </a:rPr>
              <a:t>Colonialization in 1885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3175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3175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3175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3175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1439</TotalTime>
  <Words>1492</Words>
  <Application>Microsoft Macintosh PowerPoint</Application>
  <PresentationFormat>On-screen Show (4:3)</PresentationFormat>
  <Paragraphs>118</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Chalkboard</vt:lpstr>
      <vt:lpstr>The Economic Causes of  World War II</vt:lpstr>
      <vt:lpstr>Economics and World War II</vt:lpstr>
      <vt:lpstr>Economics and World War II</vt:lpstr>
      <vt:lpstr>Industrialization</vt:lpstr>
      <vt:lpstr>PowerPoint Presentation</vt:lpstr>
      <vt:lpstr>PowerPoint Presentation</vt:lpstr>
      <vt:lpstr>Colonialization in 1800</vt:lpstr>
      <vt:lpstr>PowerPoint Presentation</vt:lpstr>
      <vt:lpstr>PowerPoint Presentation</vt:lpstr>
      <vt:lpstr>PowerPoint Presentation</vt:lpstr>
      <vt:lpstr>World Population Growth</vt:lpstr>
      <vt:lpstr>PowerPoint Presentation</vt:lpstr>
      <vt:lpstr>Economics and World War</vt:lpstr>
      <vt:lpstr>Smoot-Hawley Tariffs</vt:lpstr>
      <vt:lpstr>International Trade</vt:lpstr>
      <vt:lpstr>World War I Reparations</vt:lpstr>
      <vt:lpstr>Economics and World War</vt:lpstr>
      <vt:lpstr>Japanese Economy</vt:lpstr>
      <vt:lpstr>Japanese Economy</vt:lpstr>
      <vt:lpstr>Japanese Problems with Resources</vt:lpstr>
      <vt:lpstr>PowerPoint Presentation</vt:lpstr>
      <vt:lpstr>German Pop. Density</vt:lpstr>
      <vt:lpstr>German Food Riots</vt:lpstr>
      <vt:lpstr>PowerPoint Presentation</vt:lpstr>
      <vt:lpstr>German Economy: Bank Collapse Begins</vt:lpstr>
      <vt:lpstr>PowerPoint Presentation</vt:lpstr>
      <vt:lpstr>German Gov’t Spending</vt:lpstr>
      <vt:lpstr>Economics and World War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Causes of  World War II</dc:title>
  <cp:lastModifiedBy>Jon Lehman</cp:lastModifiedBy>
  <cp:revision>6</cp:revision>
  <dcterms:created xsi:type="dcterms:W3CDTF">2015-01-13T17:31:27Z</dcterms:created>
  <dcterms:modified xsi:type="dcterms:W3CDTF">2016-01-19T21:09:01Z</dcterms:modified>
</cp:coreProperties>
</file>