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8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0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2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1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3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5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935A9-3CEA-AD45-B9E4-D95908A9BC7F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BC96-5877-DD4F-B5AA-677A822CE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State and Local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State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00" y="1600200"/>
            <a:ext cx="2652533" cy="4525963"/>
          </a:xfrm>
          <a:ln w="38100" cmpd="sng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Legislative</a:t>
            </a:r>
          </a:p>
          <a:p>
            <a:r>
              <a:rPr lang="en-US" sz="2000" dirty="0" smtClean="0"/>
              <a:t>Make laws</a:t>
            </a:r>
          </a:p>
          <a:p>
            <a:r>
              <a:rPr lang="en-US" sz="2000" dirty="0" smtClean="0"/>
              <a:t>Comprised of the Senate and House of Representatives</a:t>
            </a:r>
          </a:p>
          <a:p>
            <a:r>
              <a:rPr lang="en-US" sz="2000" dirty="0" smtClean="0"/>
              <a:t>Directly elected by the citizens of Utah</a:t>
            </a:r>
            <a:endParaRPr lang="en-US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79736" y="1600200"/>
            <a:ext cx="2652533" cy="4525963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Executive</a:t>
            </a:r>
          </a:p>
          <a:p>
            <a:r>
              <a:rPr lang="en-US" sz="2000" dirty="0" smtClean="0"/>
              <a:t>Enforce laws</a:t>
            </a:r>
          </a:p>
          <a:p>
            <a:r>
              <a:rPr lang="en-US" sz="2000" dirty="0" smtClean="0"/>
              <a:t>Governor</a:t>
            </a:r>
          </a:p>
          <a:p>
            <a:r>
              <a:rPr lang="en-US" sz="2000" dirty="0" smtClean="0"/>
              <a:t>Lieutenant Governor </a:t>
            </a:r>
          </a:p>
          <a:p>
            <a:r>
              <a:rPr lang="en-US" sz="2000" dirty="0" smtClean="0"/>
              <a:t>Attorney Governor</a:t>
            </a:r>
          </a:p>
          <a:p>
            <a:r>
              <a:rPr lang="en-US" sz="2000" dirty="0" smtClean="0"/>
              <a:t>State Treasurer</a:t>
            </a:r>
          </a:p>
          <a:p>
            <a:r>
              <a:rPr lang="en-US" sz="2000" dirty="0" smtClean="0"/>
              <a:t>State Auditor 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20553" y="1600200"/>
            <a:ext cx="2652533" cy="4525963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Judicial</a:t>
            </a:r>
          </a:p>
          <a:p>
            <a:r>
              <a:rPr lang="en-US" sz="2000" dirty="0" smtClean="0"/>
              <a:t>Interpret the Law and uphold the State and Federal constitutions</a:t>
            </a:r>
          </a:p>
          <a:p>
            <a:r>
              <a:rPr lang="en-US" sz="2000" dirty="0" smtClean="0"/>
              <a:t>Supreme Court</a:t>
            </a:r>
          </a:p>
          <a:p>
            <a:r>
              <a:rPr lang="en-US" sz="2000" dirty="0" smtClean="0"/>
              <a:t>Applet Court</a:t>
            </a:r>
          </a:p>
          <a:p>
            <a:r>
              <a:rPr lang="en-US" sz="2000" dirty="0" smtClean="0"/>
              <a:t>District Courts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898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Legislative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24" y="1600200"/>
            <a:ext cx="4117853" cy="4525963"/>
          </a:xfrm>
          <a:ln w="38100" cmpd="sng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Senate: 29 Total Senate Seats</a:t>
            </a:r>
          </a:p>
          <a:p>
            <a:pPr lvl="1"/>
            <a:r>
              <a:rPr lang="en-US" dirty="0" smtClean="0"/>
              <a:t>Qualifications</a:t>
            </a:r>
          </a:p>
          <a:p>
            <a:pPr lvl="2"/>
            <a:r>
              <a:rPr lang="en-US" dirty="0" smtClean="0"/>
              <a:t>A citizen of the United States</a:t>
            </a:r>
          </a:p>
          <a:p>
            <a:pPr lvl="2"/>
            <a:r>
              <a:rPr lang="en-US" dirty="0" smtClean="0"/>
              <a:t>Resident of Utah for 3 years</a:t>
            </a:r>
          </a:p>
          <a:p>
            <a:pPr lvl="2"/>
            <a:r>
              <a:rPr lang="en-US" dirty="0" smtClean="0"/>
              <a:t>25 years old</a:t>
            </a:r>
          </a:p>
          <a:p>
            <a:pPr lvl="2"/>
            <a:r>
              <a:rPr lang="en-US" dirty="0" smtClean="0"/>
              <a:t>Resident of their representative district for six months</a:t>
            </a:r>
          </a:p>
          <a:p>
            <a:pPr lvl="2"/>
            <a:r>
              <a:rPr lang="en-US" dirty="0" smtClean="0"/>
              <a:t>A qualified voter in that district</a:t>
            </a:r>
          </a:p>
          <a:p>
            <a:pPr lvl="1"/>
            <a:r>
              <a:rPr lang="en-US" dirty="0" smtClean="0"/>
              <a:t>Terms:</a:t>
            </a:r>
          </a:p>
          <a:p>
            <a:pPr lvl="2"/>
            <a:r>
              <a:rPr lang="en-US" dirty="0" smtClean="0"/>
              <a:t>4 year terms with close to ½ of the Senate running for reelection every 2 years. No term limits. </a:t>
            </a:r>
          </a:p>
          <a:p>
            <a:pPr lvl="1"/>
            <a:r>
              <a:rPr lang="en-US" dirty="0" smtClean="0"/>
              <a:t>Organization:</a:t>
            </a:r>
          </a:p>
          <a:p>
            <a:pPr lvl="2"/>
            <a:r>
              <a:rPr lang="en-US" dirty="0" smtClean="0"/>
              <a:t>Senate President</a:t>
            </a:r>
          </a:p>
          <a:p>
            <a:pPr lvl="2"/>
            <a:r>
              <a:rPr lang="en-US" dirty="0" smtClean="0"/>
              <a:t>Majority Leader</a:t>
            </a:r>
          </a:p>
          <a:p>
            <a:pPr lvl="2"/>
            <a:r>
              <a:rPr lang="en-US" dirty="0" smtClean="0"/>
              <a:t>Minority Leader</a:t>
            </a:r>
          </a:p>
          <a:p>
            <a:pPr lvl="2"/>
            <a:r>
              <a:rPr lang="en-US" dirty="0" smtClean="0"/>
              <a:t>Majority Whip</a:t>
            </a:r>
          </a:p>
          <a:p>
            <a:pPr lvl="2"/>
            <a:r>
              <a:rPr lang="en-US" dirty="0" smtClean="0"/>
              <a:t>Minority Whip</a:t>
            </a:r>
          </a:p>
          <a:p>
            <a:pPr lvl="2"/>
            <a:r>
              <a:rPr lang="en-US" dirty="0" smtClean="0"/>
              <a:t>Assistant Majority Whip</a:t>
            </a:r>
          </a:p>
          <a:p>
            <a:pPr lvl="2"/>
            <a:r>
              <a:rPr lang="en-US" dirty="0" smtClean="0"/>
              <a:t>Assistant Minority Whip</a:t>
            </a:r>
          </a:p>
          <a:p>
            <a:pPr lvl="2"/>
            <a:r>
              <a:rPr lang="en-US" dirty="0" smtClean="0"/>
              <a:t>Executive Appropriations Chair</a:t>
            </a:r>
          </a:p>
          <a:p>
            <a:pPr lvl="2"/>
            <a:r>
              <a:rPr lang="en-US" dirty="0" smtClean="0"/>
              <a:t>Minority Caucus Manager</a:t>
            </a:r>
          </a:p>
          <a:p>
            <a:pPr lvl="2"/>
            <a:r>
              <a:rPr lang="en-US" dirty="0" smtClean="0"/>
              <a:t>Senate Rules Chair</a:t>
            </a:r>
          </a:p>
          <a:p>
            <a:pPr lvl="2"/>
            <a:r>
              <a:rPr lang="en-US" dirty="0" smtClean="0"/>
              <a:t>12 Standing Committees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00759" y="1600200"/>
            <a:ext cx="4117853" cy="4525963"/>
          </a:xfrm>
          <a:prstGeom prst="rect">
            <a:avLst/>
          </a:prstGeom>
          <a:ln w="38100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House of Representatives: 75 House Seats</a:t>
            </a:r>
          </a:p>
          <a:p>
            <a:pPr lvl="1"/>
            <a:r>
              <a:rPr lang="en-US" dirty="0" smtClean="0"/>
              <a:t>Qualifications</a:t>
            </a:r>
          </a:p>
          <a:p>
            <a:pPr lvl="2"/>
            <a:r>
              <a:rPr lang="en-US" dirty="0" smtClean="0"/>
              <a:t>Citizen of the U.S.</a:t>
            </a:r>
          </a:p>
          <a:p>
            <a:pPr lvl="2"/>
            <a:r>
              <a:rPr lang="en-US" dirty="0" smtClean="0"/>
              <a:t>At least 25 years old</a:t>
            </a:r>
          </a:p>
          <a:p>
            <a:pPr lvl="2"/>
            <a:r>
              <a:rPr lang="en-US" dirty="0" smtClean="0"/>
              <a:t>Qualified voter</a:t>
            </a:r>
          </a:p>
          <a:p>
            <a:pPr lvl="2"/>
            <a:r>
              <a:rPr lang="en-US" dirty="0" smtClean="0"/>
              <a:t>Resident of Utah for at least 3 consecutive years</a:t>
            </a:r>
          </a:p>
          <a:p>
            <a:pPr lvl="1"/>
            <a:r>
              <a:rPr lang="en-US" dirty="0" smtClean="0"/>
              <a:t>Terms:</a:t>
            </a:r>
          </a:p>
          <a:p>
            <a:pPr lvl="2"/>
            <a:r>
              <a:rPr lang="en-US" dirty="0" smtClean="0"/>
              <a:t>2 year terms. No term limits</a:t>
            </a:r>
          </a:p>
          <a:p>
            <a:pPr lvl="1"/>
            <a:r>
              <a:rPr lang="en-US" dirty="0" smtClean="0"/>
              <a:t>Organization:</a:t>
            </a:r>
          </a:p>
          <a:p>
            <a:pPr lvl="2"/>
            <a:r>
              <a:rPr lang="en-US" dirty="0" smtClean="0"/>
              <a:t>Speaker of the House</a:t>
            </a:r>
          </a:p>
          <a:p>
            <a:pPr lvl="2"/>
            <a:r>
              <a:rPr lang="en-US" dirty="0" smtClean="0"/>
              <a:t>Majority leader</a:t>
            </a:r>
          </a:p>
          <a:p>
            <a:pPr lvl="2"/>
            <a:r>
              <a:rPr lang="en-US" dirty="0" smtClean="0"/>
              <a:t>Minority leader</a:t>
            </a:r>
          </a:p>
          <a:p>
            <a:pPr lvl="2"/>
            <a:r>
              <a:rPr lang="en-US" dirty="0" smtClean="0"/>
              <a:t>Majority Whip</a:t>
            </a:r>
          </a:p>
          <a:p>
            <a:pPr lvl="2"/>
            <a:r>
              <a:rPr lang="en-US" dirty="0" smtClean="0"/>
              <a:t>Minority Whip</a:t>
            </a:r>
          </a:p>
          <a:p>
            <a:pPr lvl="2"/>
            <a:r>
              <a:rPr lang="en-US" dirty="0" smtClean="0"/>
              <a:t>Majority Assistant Whip</a:t>
            </a:r>
          </a:p>
          <a:p>
            <a:pPr lvl="2"/>
            <a:r>
              <a:rPr lang="en-US" dirty="0" smtClean="0"/>
              <a:t>Minority Assistant Whip</a:t>
            </a:r>
          </a:p>
          <a:p>
            <a:pPr lvl="2"/>
            <a:r>
              <a:rPr lang="en-US" dirty="0" smtClean="0"/>
              <a:t>Executive Appropriations Chair</a:t>
            </a:r>
          </a:p>
          <a:p>
            <a:pPr lvl="2"/>
            <a:r>
              <a:rPr lang="en-US" dirty="0" smtClean="0"/>
              <a:t>Minority Caucus Manager</a:t>
            </a:r>
          </a:p>
          <a:p>
            <a:pPr lvl="2"/>
            <a:r>
              <a:rPr lang="en-US" dirty="0" smtClean="0"/>
              <a:t>Executive appropriations vice-chair</a:t>
            </a:r>
          </a:p>
          <a:p>
            <a:pPr lvl="2"/>
            <a:r>
              <a:rPr lang="en-US" dirty="0" smtClean="0"/>
              <a:t>House rules chair</a:t>
            </a:r>
          </a:p>
          <a:p>
            <a:pPr lvl="2"/>
            <a:r>
              <a:rPr lang="en-US" dirty="0" smtClean="0"/>
              <a:t>38 Standing committees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176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 cmpd="sng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Local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 cmpd="sng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Executive: Mayor (4 year terms)</a:t>
            </a:r>
          </a:p>
          <a:p>
            <a:r>
              <a:rPr lang="en-US" dirty="0" smtClean="0"/>
              <a:t>Legislative: </a:t>
            </a:r>
            <a:r>
              <a:rPr lang="en-US" dirty="0" err="1" smtClean="0"/>
              <a:t>Lehi</a:t>
            </a:r>
            <a:r>
              <a:rPr lang="en-US" dirty="0" smtClean="0"/>
              <a:t> City Council (5 Members, 4 year terms)</a:t>
            </a:r>
          </a:p>
          <a:p>
            <a:pPr lvl="1"/>
            <a:r>
              <a:rPr lang="en-US" dirty="0" smtClean="0"/>
              <a:t>Qualifications: </a:t>
            </a:r>
          </a:p>
          <a:p>
            <a:pPr lvl="2"/>
            <a:r>
              <a:rPr lang="en-US" dirty="0" smtClean="0"/>
              <a:t>Registered voter</a:t>
            </a:r>
          </a:p>
          <a:p>
            <a:pPr lvl="2"/>
            <a:r>
              <a:rPr lang="en-US" dirty="0" smtClean="0"/>
              <a:t>Resident of </a:t>
            </a:r>
            <a:r>
              <a:rPr lang="en-US" dirty="0" err="1" smtClean="0"/>
              <a:t>Lehi</a:t>
            </a:r>
            <a:r>
              <a:rPr lang="en-US" dirty="0" smtClean="0"/>
              <a:t> City for 12 consecutive months</a:t>
            </a:r>
          </a:p>
          <a:p>
            <a:pPr lvl="2"/>
            <a:r>
              <a:rPr lang="en-US" dirty="0" smtClean="0"/>
              <a:t>Can not be: mentally incompetent, a convicted felon</a:t>
            </a:r>
          </a:p>
          <a:p>
            <a:r>
              <a:rPr lang="en-US" dirty="0" smtClean="0"/>
              <a:t>Judicial: Justice Courts- Class B and </a:t>
            </a:r>
            <a:r>
              <a:rPr lang="en-US" smtClean="0"/>
              <a:t>C misdemeanors, etc. </a:t>
            </a:r>
            <a:endParaRPr lang="en-US" dirty="0" smtClean="0"/>
          </a:p>
          <a:p>
            <a:r>
              <a:rPr lang="en-US" dirty="0" smtClean="0"/>
              <a:t>Executive departments:</a:t>
            </a:r>
          </a:p>
          <a:p>
            <a:pPr lvl="1"/>
            <a:r>
              <a:rPr lang="en-US" dirty="0" smtClean="0"/>
              <a:t>Building and inspections</a:t>
            </a:r>
          </a:p>
          <a:p>
            <a:pPr lvl="1"/>
            <a:r>
              <a:rPr lang="en-US" dirty="0" smtClean="0"/>
              <a:t>Economic development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Fire Department</a:t>
            </a:r>
          </a:p>
          <a:p>
            <a:pPr lvl="1"/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Planning and zoning</a:t>
            </a:r>
          </a:p>
          <a:p>
            <a:pPr lvl="1"/>
            <a:r>
              <a:rPr lang="en-US" dirty="0" smtClean="0"/>
              <a:t>Police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Public works</a:t>
            </a:r>
          </a:p>
          <a:p>
            <a:pPr lvl="1"/>
            <a:r>
              <a:rPr lang="en-US" dirty="0" smtClean="0"/>
              <a:t>Records and elections</a:t>
            </a:r>
          </a:p>
          <a:p>
            <a:pPr lvl="1"/>
            <a:r>
              <a:rPr lang="en-US" dirty="0" smtClean="0"/>
              <a:t>Water and sewer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4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303</Words>
  <Application>Microsoft Macintosh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State and Local Government</vt:lpstr>
      <vt:lpstr>State Government</vt:lpstr>
      <vt:lpstr>Legislative Branch</vt:lpstr>
      <vt:lpstr>Local Government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Government</dc:title>
  <dc:creator>Jon Lehman</dc:creator>
  <cp:lastModifiedBy>Jon Lehman</cp:lastModifiedBy>
  <cp:revision>4</cp:revision>
  <dcterms:created xsi:type="dcterms:W3CDTF">2017-01-31T20:43:21Z</dcterms:created>
  <dcterms:modified xsi:type="dcterms:W3CDTF">2017-02-01T19:45:14Z</dcterms:modified>
</cp:coreProperties>
</file>